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58" r:id="rId1"/>
  </p:sldMasterIdLst>
  <p:notesMasterIdLst>
    <p:notesMasterId r:id="rId23"/>
  </p:notesMasterIdLst>
  <p:handoutMasterIdLst>
    <p:handoutMasterId r:id="rId24"/>
  </p:handoutMasterIdLst>
  <p:sldIdLst>
    <p:sldId id="261" r:id="rId2"/>
    <p:sldId id="284" r:id="rId3"/>
    <p:sldId id="300" r:id="rId4"/>
    <p:sldId id="299" r:id="rId5"/>
    <p:sldId id="272" r:id="rId6"/>
    <p:sldId id="273" r:id="rId7"/>
    <p:sldId id="274" r:id="rId8"/>
    <p:sldId id="293" r:id="rId9"/>
    <p:sldId id="294" r:id="rId10"/>
    <p:sldId id="295" r:id="rId11"/>
    <p:sldId id="311" r:id="rId12"/>
    <p:sldId id="314" r:id="rId13"/>
    <p:sldId id="494" r:id="rId14"/>
    <p:sldId id="310" r:id="rId15"/>
    <p:sldId id="493" r:id="rId16"/>
    <p:sldId id="492" r:id="rId17"/>
    <p:sldId id="490" r:id="rId18"/>
    <p:sldId id="491" r:id="rId19"/>
    <p:sldId id="313" r:id="rId20"/>
    <p:sldId id="297"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6" pos="3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30" autoAdjust="0"/>
  </p:normalViewPr>
  <p:slideViewPr>
    <p:cSldViewPr snapToGrid="0" showGuides="1">
      <p:cViewPr varScale="1">
        <p:scale>
          <a:sx n="59" d="100"/>
          <a:sy n="59" d="100"/>
        </p:scale>
        <p:origin x="964" y="52"/>
      </p:cViewPr>
      <p:guideLst>
        <p:guide orient="horz" pos="936"/>
        <p:guide orient="horz" pos="391"/>
        <p:guide pos="37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8F9E11-F642-4BF2-B4DC-AF7D35EA7551}" type="datetimeFigureOut">
              <a:rPr lang="en-GB" smtClean="0"/>
              <a:t>29/05/2025</a:t>
            </a:fld>
            <a:endParaRPr lang="en-GB"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71A3-64EC-4735-8565-D99D78279674}" type="slidenum">
              <a:rPr lang="en-GB" smtClean="0"/>
              <a:t>‹#›</a:t>
            </a:fld>
            <a:endParaRPr lang="en-GB" dirty="0"/>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29/05/2025</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en-GB" smtClean="0"/>
              <a:t>1</a:t>
            </a:fld>
            <a:endParaRPr lang="en-GB" dirty="0"/>
          </a:p>
        </p:txBody>
      </p:sp>
    </p:spTree>
    <p:extLst>
      <p:ext uri="{BB962C8B-B14F-4D97-AF65-F5344CB8AC3E}">
        <p14:creationId xmlns:p14="http://schemas.microsoft.com/office/powerpoint/2010/main" val="329379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CE6F19B2-E0AE-4425-95BE-EA1FA3A58F38}" type="slidenum">
              <a:rPr lang="en-GB" smtClean="0"/>
              <a:t>10</a:t>
            </a:fld>
            <a:endParaRPr lang="en-GB" dirty="0"/>
          </a:p>
        </p:txBody>
      </p:sp>
    </p:spTree>
    <p:extLst>
      <p:ext uri="{BB962C8B-B14F-4D97-AF65-F5344CB8AC3E}">
        <p14:creationId xmlns:p14="http://schemas.microsoft.com/office/powerpoint/2010/main" val="228607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CE6F19B2-E0AE-4425-95BE-EA1FA3A58F38}" type="slidenum">
              <a:rPr lang="en-GB" smtClean="0"/>
              <a:t>11</a:t>
            </a:fld>
            <a:endParaRPr lang="en-GB" dirty="0"/>
          </a:p>
        </p:txBody>
      </p:sp>
    </p:spTree>
    <p:extLst>
      <p:ext uri="{BB962C8B-B14F-4D97-AF65-F5344CB8AC3E}">
        <p14:creationId xmlns:p14="http://schemas.microsoft.com/office/powerpoint/2010/main" val="262314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97B0F-EE07-4228-20AF-7F514A03B14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B78AF06-59CF-74E0-D1EE-9A2E8CCF0CE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640276A-CF67-F6C7-55F3-8576CA3C7C54}"/>
              </a:ext>
            </a:extLst>
          </p:cNvPr>
          <p:cNvSpPr>
            <a:spLocks noGrp="1"/>
          </p:cNvSpPr>
          <p:nvPr>
            <p:ph type="body" idx="1"/>
          </p:nvPr>
        </p:nvSpPr>
        <p:spPr/>
        <p:txBody>
          <a:bodyPr>
            <a:normAutofit/>
          </a:bodyPr>
          <a:lstStyle/>
          <a:p>
            <a:endParaRPr lang="en-GB" dirty="0"/>
          </a:p>
        </p:txBody>
      </p:sp>
      <p:sp>
        <p:nvSpPr>
          <p:cNvPr id="4" name="Foliennummernplatzhalter 3">
            <a:extLst>
              <a:ext uri="{FF2B5EF4-FFF2-40B4-BE49-F238E27FC236}">
                <a16:creationId xmlns:a16="http://schemas.microsoft.com/office/drawing/2014/main" id="{0CB29D6C-CDA2-53DC-034F-7A2B493A82DB}"/>
              </a:ext>
            </a:extLst>
          </p:cNvPr>
          <p:cNvSpPr>
            <a:spLocks noGrp="1"/>
          </p:cNvSpPr>
          <p:nvPr>
            <p:ph type="sldNum" sz="quarter" idx="10"/>
          </p:nvPr>
        </p:nvSpPr>
        <p:spPr/>
        <p:txBody>
          <a:bodyPr/>
          <a:lstStyle/>
          <a:p>
            <a:fld id="{CE6F19B2-E0AE-4425-95BE-EA1FA3A58F38}" type="slidenum">
              <a:rPr lang="en-GB" smtClean="0"/>
              <a:t>12</a:t>
            </a:fld>
            <a:endParaRPr lang="en-GB" dirty="0"/>
          </a:p>
        </p:txBody>
      </p:sp>
    </p:spTree>
    <p:extLst>
      <p:ext uri="{BB962C8B-B14F-4D97-AF65-F5344CB8AC3E}">
        <p14:creationId xmlns:p14="http://schemas.microsoft.com/office/powerpoint/2010/main" val="156129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175DA-A3A7-183F-AD64-49A3087FA42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17B79D6-8C84-9BCC-F822-39DE6F9CEC5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B41E74-19E7-A41A-BC2E-70FB6C7ABFC1}"/>
              </a:ext>
            </a:extLst>
          </p:cNvPr>
          <p:cNvSpPr>
            <a:spLocks noGrp="1"/>
          </p:cNvSpPr>
          <p:nvPr>
            <p:ph type="body" idx="1"/>
          </p:nvPr>
        </p:nvSpPr>
        <p:spPr/>
        <p:txBody>
          <a:bodyPr>
            <a:normAutofit/>
          </a:bodyPr>
          <a:lstStyle/>
          <a:p>
            <a:r>
              <a:rPr lang="en-US" dirty="0"/>
              <a:t>Paying </a:t>
            </a:r>
            <a:r>
              <a:rPr lang="en-US" dirty="0" err="1"/>
              <a:t>labour</a:t>
            </a:r>
            <a:r>
              <a:rPr lang="en-US" dirty="0"/>
              <a:t> – wages and </a:t>
            </a:r>
            <a:r>
              <a:rPr lang="en-US" dirty="0" err="1"/>
              <a:t>saleries</a:t>
            </a:r>
            <a:endParaRPr lang="en-US" dirty="0"/>
          </a:p>
          <a:p>
            <a:r>
              <a:rPr lang="en-US" dirty="0"/>
              <a:t>Paying capital  - Depreciation =consumption of fixed capital</a:t>
            </a:r>
          </a:p>
          <a:p>
            <a:r>
              <a:rPr lang="en-US" dirty="0"/>
              <a:t>Future Expectations of the Industry (FEI) = ((Net investment - Consumption of fixed capital)/ (Total value of assets)) *100%</a:t>
            </a:r>
            <a:endParaRPr lang="en-GB" dirty="0"/>
          </a:p>
        </p:txBody>
      </p:sp>
      <p:sp>
        <p:nvSpPr>
          <p:cNvPr id="4" name="Foliennummernplatzhalter 3">
            <a:extLst>
              <a:ext uri="{FF2B5EF4-FFF2-40B4-BE49-F238E27FC236}">
                <a16:creationId xmlns:a16="http://schemas.microsoft.com/office/drawing/2014/main" id="{4125ABB0-9276-6D15-0CA8-3B536254C88A}"/>
              </a:ext>
            </a:extLst>
          </p:cNvPr>
          <p:cNvSpPr>
            <a:spLocks noGrp="1"/>
          </p:cNvSpPr>
          <p:nvPr>
            <p:ph type="sldNum" sz="quarter" idx="10"/>
          </p:nvPr>
        </p:nvSpPr>
        <p:spPr/>
        <p:txBody>
          <a:bodyPr/>
          <a:lstStyle/>
          <a:p>
            <a:fld id="{CE6F19B2-E0AE-4425-95BE-EA1FA3A58F38}" type="slidenum">
              <a:rPr lang="en-GB" smtClean="0"/>
              <a:t>13</a:t>
            </a:fld>
            <a:endParaRPr lang="en-GB" dirty="0"/>
          </a:p>
        </p:txBody>
      </p:sp>
    </p:spTree>
    <p:extLst>
      <p:ext uri="{BB962C8B-B14F-4D97-AF65-F5344CB8AC3E}">
        <p14:creationId xmlns:p14="http://schemas.microsoft.com/office/powerpoint/2010/main" val="3232327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CE6F19B2-E0AE-4425-95BE-EA1FA3A58F38}" type="slidenum">
              <a:rPr lang="en-GB" smtClean="0"/>
              <a:t>14</a:t>
            </a:fld>
            <a:endParaRPr lang="en-GB" dirty="0"/>
          </a:p>
        </p:txBody>
      </p:sp>
    </p:spTree>
    <p:extLst>
      <p:ext uri="{BB962C8B-B14F-4D97-AF65-F5344CB8AC3E}">
        <p14:creationId xmlns:p14="http://schemas.microsoft.com/office/powerpoint/2010/main" val="910386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436F85-577F-4A92-A47F-D540A2BCC821}" type="slidenum">
              <a:rPr lang="en-GB" smtClean="0"/>
              <a:t>15</a:t>
            </a:fld>
            <a:endParaRPr lang="en-GB" dirty="0"/>
          </a:p>
        </p:txBody>
      </p:sp>
    </p:spTree>
    <p:extLst>
      <p:ext uri="{BB962C8B-B14F-4D97-AF65-F5344CB8AC3E}">
        <p14:creationId xmlns:p14="http://schemas.microsoft.com/office/powerpoint/2010/main" val="2713119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BB703-47C1-566D-9F10-61E77189F4D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4EB2132-96A6-FE4E-A955-A9C07DA7712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62CDF39-CE35-0D2F-6780-A8D8F64B5556}"/>
              </a:ext>
            </a:extLst>
          </p:cNvPr>
          <p:cNvSpPr>
            <a:spLocks noGrp="1"/>
          </p:cNvSpPr>
          <p:nvPr>
            <p:ph type="body" idx="1"/>
          </p:nvPr>
        </p:nvSpPr>
        <p:spPr/>
        <p:txBody>
          <a:bodyPr>
            <a:normAutofit/>
          </a:bodyPr>
          <a:lstStyle/>
          <a:p>
            <a:endParaRPr lang="en-GB" dirty="0"/>
          </a:p>
        </p:txBody>
      </p:sp>
      <p:sp>
        <p:nvSpPr>
          <p:cNvPr id="4" name="Foliennummernplatzhalter 3">
            <a:extLst>
              <a:ext uri="{FF2B5EF4-FFF2-40B4-BE49-F238E27FC236}">
                <a16:creationId xmlns:a16="http://schemas.microsoft.com/office/drawing/2014/main" id="{2315FA2D-80E1-92AD-6D9C-ACDD4FA63596}"/>
              </a:ext>
            </a:extLst>
          </p:cNvPr>
          <p:cNvSpPr>
            <a:spLocks noGrp="1"/>
          </p:cNvSpPr>
          <p:nvPr>
            <p:ph type="sldNum" sz="quarter" idx="10"/>
          </p:nvPr>
        </p:nvSpPr>
        <p:spPr/>
        <p:txBody>
          <a:bodyPr/>
          <a:lstStyle/>
          <a:p>
            <a:fld id="{CE6F19B2-E0AE-4425-95BE-EA1FA3A58F38}" type="slidenum">
              <a:rPr lang="en-GB" smtClean="0"/>
              <a:t>16</a:t>
            </a:fld>
            <a:endParaRPr lang="en-GB" dirty="0"/>
          </a:p>
        </p:txBody>
      </p:sp>
    </p:spTree>
    <p:extLst>
      <p:ext uri="{BB962C8B-B14F-4D97-AF65-F5344CB8AC3E}">
        <p14:creationId xmlns:p14="http://schemas.microsoft.com/office/powerpoint/2010/main" val="1225955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indicator is measured on a Likert-scale with 5 being very good and 1 being very bad. </a:t>
            </a:r>
          </a:p>
          <a:p>
            <a:r>
              <a:rPr lang="en-GB" dirty="0"/>
              <a:t>To the right you can see the 58 case studies scores in each dimension</a:t>
            </a:r>
          </a:p>
          <a:p>
            <a:endParaRPr lang="en-GB" dirty="0"/>
          </a:p>
        </p:txBody>
      </p:sp>
      <p:sp>
        <p:nvSpPr>
          <p:cNvPr id="4" name="Slide Number Placeholder 3"/>
          <p:cNvSpPr>
            <a:spLocks noGrp="1"/>
          </p:cNvSpPr>
          <p:nvPr>
            <p:ph type="sldNum" sz="quarter" idx="10"/>
          </p:nvPr>
        </p:nvSpPr>
        <p:spPr/>
        <p:txBody>
          <a:bodyPr/>
          <a:lstStyle/>
          <a:p>
            <a:fld id="{DF61EA0F-A667-4B49-8422-0062BC55E249}" type="slidenum">
              <a:rPr lang="en-US" smtClean="0"/>
              <a:t>17</a:t>
            </a:fld>
            <a:endParaRPr lang="en-US"/>
          </a:p>
        </p:txBody>
      </p:sp>
    </p:spTree>
    <p:extLst>
      <p:ext uri="{BB962C8B-B14F-4D97-AF65-F5344CB8AC3E}">
        <p14:creationId xmlns:p14="http://schemas.microsoft.com/office/powerpoint/2010/main" val="1900064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sz="1200" dirty="0"/>
              <a:t> The main result show that there are a positive correlation between Environmental, Economic and Social sustainability within global aquaculture production.</a:t>
            </a:r>
          </a:p>
          <a:p>
            <a:pPr>
              <a:buFont typeface="Arial" panose="020B0604020202020204" pitchFamily="34" charset="0"/>
              <a:buChar char="•"/>
            </a:pPr>
            <a:r>
              <a:rPr lang="en-GB" sz="1200" dirty="0"/>
              <a:t> The better performance in one dimension also support better performance in the other dimensions. </a:t>
            </a:r>
          </a:p>
          <a:p>
            <a:r>
              <a:rPr lang="en-US" dirty="0"/>
              <a:t>It makes sense - because the producers are dependent on good environmental condition for future production.</a:t>
            </a:r>
          </a:p>
          <a:p>
            <a:r>
              <a:rPr lang="en-US" dirty="0"/>
              <a:t>Furthermore, producers are dependent on local labor and social acceptance to be able to produce.</a:t>
            </a:r>
          </a:p>
        </p:txBody>
      </p:sp>
      <p:sp>
        <p:nvSpPr>
          <p:cNvPr id="4" name="Slide Number Placeholder 3"/>
          <p:cNvSpPr>
            <a:spLocks noGrp="1"/>
          </p:cNvSpPr>
          <p:nvPr>
            <p:ph type="sldNum" sz="quarter" idx="5"/>
          </p:nvPr>
        </p:nvSpPr>
        <p:spPr/>
        <p:txBody>
          <a:bodyPr/>
          <a:lstStyle/>
          <a:p>
            <a:fld id="{DF61EA0F-A667-4B49-8422-0062BC55E249}" type="slidenum">
              <a:rPr lang="en-US" smtClean="0"/>
              <a:t>18</a:t>
            </a:fld>
            <a:endParaRPr lang="en-US"/>
          </a:p>
        </p:txBody>
      </p:sp>
    </p:spTree>
    <p:extLst>
      <p:ext uri="{BB962C8B-B14F-4D97-AF65-F5344CB8AC3E}">
        <p14:creationId xmlns:p14="http://schemas.microsoft.com/office/powerpoint/2010/main" val="975719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03767-4104-42ED-FD34-068E57C2F0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D37B1A-2D65-80D2-388B-7CE98C3BAD6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24B3271-D7B1-CE9B-4AA9-EC115E3C74ED}"/>
              </a:ext>
            </a:extLst>
          </p:cNvPr>
          <p:cNvSpPr>
            <a:spLocks noGrp="1"/>
          </p:cNvSpPr>
          <p:nvPr>
            <p:ph type="body" idx="1"/>
          </p:nvPr>
        </p:nvSpPr>
        <p:spPr/>
        <p:txBody>
          <a:bodyPr>
            <a:normAutofit/>
          </a:bodyPr>
          <a:lstStyle/>
          <a:p>
            <a:endParaRPr lang="en-GB" dirty="0"/>
          </a:p>
        </p:txBody>
      </p:sp>
      <p:sp>
        <p:nvSpPr>
          <p:cNvPr id="4" name="Foliennummernplatzhalter 3">
            <a:extLst>
              <a:ext uri="{FF2B5EF4-FFF2-40B4-BE49-F238E27FC236}">
                <a16:creationId xmlns:a16="http://schemas.microsoft.com/office/drawing/2014/main" id="{79E8C33B-0A47-EF40-3D4B-32266F625FE2}"/>
              </a:ext>
            </a:extLst>
          </p:cNvPr>
          <p:cNvSpPr>
            <a:spLocks noGrp="1"/>
          </p:cNvSpPr>
          <p:nvPr>
            <p:ph type="sldNum" sz="quarter" idx="10"/>
          </p:nvPr>
        </p:nvSpPr>
        <p:spPr/>
        <p:txBody>
          <a:bodyPr/>
          <a:lstStyle/>
          <a:p>
            <a:fld id="{CE6F19B2-E0AE-4425-95BE-EA1FA3A58F38}" type="slidenum">
              <a:rPr lang="en-GB" smtClean="0"/>
              <a:t>19</a:t>
            </a:fld>
            <a:endParaRPr lang="en-GB" dirty="0"/>
          </a:p>
        </p:txBody>
      </p:sp>
    </p:spTree>
    <p:extLst>
      <p:ext uri="{BB962C8B-B14F-4D97-AF65-F5344CB8AC3E}">
        <p14:creationId xmlns:p14="http://schemas.microsoft.com/office/powerpoint/2010/main" val="418956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9436F85-577F-4A92-A47F-D540A2BCC821}" type="slidenum">
              <a:rPr lang="en-GB" smtClean="0"/>
              <a:t>2</a:t>
            </a:fld>
            <a:endParaRPr lang="en-GB" dirty="0"/>
          </a:p>
        </p:txBody>
      </p:sp>
    </p:spTree>
    <p:extLst>
      <p:ext uri="{BB962C8B-B14F-4D97-AF65-F5344CB8AC3E}">
        <p14:creationId xmlns:p14="http://schemas.microsoft.com/office/powerpoint/2010/main" val="4150432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CE6F19B2-E0AE-4425-95BE-EA1FA3A58F38}" type="slidenum">
              <a:rPr lang="en-GB" smtClean="0"/>
              <a:t>20</a:t>
            </a:fld>
            <a:endParaRPr lang="en-GB" dirty="0"/>
          </a:p>
        </p:txBody>
      </p:sp>
    </p:spTree>
    <p:extLst>
      <p:ext uri="{BB962C8B-B14F-4D97-AF65-F5344CB8AC3E}">
        <p14:creationId xmlns:p14="http://schemas.microsoft.com/office/powerpoint/2010/main" val="2568210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CE6F19B2-E0AE-4425-95BE-EA1FA3A58F38}" type="slidenum">
              <a:rPr lang="en-GB" smtClean="0"/>
              <a:t>21</a:t>
            </a:fld>
            <a:endParaRPr lang="en-GB" dirty="0"/>
          </a:p>
        </p:txBody>
      </p:sp>
    </p:spTree>
    <p:extLst>
      <p:ext uri="{BB962C8B-B14F-4D97-AF65-F5344CB8AC3E}">
        <p14:creationId xmlns:p14="http://schemas.microsoft.com/office/powerpoint/2010/main" val="280866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49436F85-577F-4A92-A47F-D540A2BCC821}" type="slidenum">
              <a:rPr lang="en-GB" smtClean="0"/>
              <a:t>3</a:t>
            </a:fld>
            <a:endParaRPr lang="en-GB" dirty="0"/>
          </a:p>
        </p:txBody>
      </p:sp>
    </p:spTree>
    <p:extLst>
      <p:ext uri="{BB962C8B-B14F-4D97-AF65-F5344CB8AC3E}">
        <p14:creationId xmlns:p14="http://schemas.microsoft.com/office/powerpoint/2010/main" val="110446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CE6F19B2-E0AE-4425-95BE-EA1FA3A58F38}" type="slidenum">
              <a:rPr lang="en-GB" smtClean="0"/>
              <a:t>4</a:t>
            </a:fld>
            <a:endParaRPr lang="en-GB" dirty="0"/>
          </a:p>
        </p:txBody>
      </p:sp>
    </p:spTree>
    <p:extLst>
      <p:ext uri="{BB962C8B-B14F-4D97-AF65-F5344CB8AC3E}">
        <p14:creationId xmlns:p14="http://schemas.microsoft.com/office/powerpoint/2010/main" val="284837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solidFill>
                  <a:srgbClr val="1E4494"/>
                </a:solidFill>
                <a:ea typeface="Verdana" panose="020B0604030504040204" pitchFamily="34" charset="0"/>
                <a:cs typeface="Verdana" panose="020B0604030504040204" pitchFamily="34" charset="0"/>
              </a:rPr>
              <a:t>The EWG was requested to </a:t>
            </a:r>
            <a:r>
              <a:rPr lang="en-US" sz="1200" b="0" i="0" dirty="0" err="1">
                <a:solidFill>
                  <a:srgbClr val="1E4494"/>
                </a:solidFill>
                <a:ea typeface="Verdana" panose="020B0604030504040204" pitchFamily="34" charset="0"/>
                <a:cs typeface="Verdana" panose="020B0604030504040204" pitchFamily="34" charset="0"/>
              </a:rPr>
              <a:t>analyse</a:t>
            </a:r>
            <a:r>
              <a:rPr lang="en-US" sz="1200" b="0" i="0" dirty="0">
                <a:solidFill>
                  <a:srgbClr val="1E4494"/>
                </a:solidFill>
                <a:ea typeface="Verdana" panose="020B0604030504040204" pitchFamily="34" charset="0"/>
                <a:cs typeface="Verdana" panose="020B0604030504040204" pitchFamily="34" charset="0"/>
              </a:rPr>
              <a:t> and comment on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dirty="0">
                <a:solidFill>
                  <a:srgbClr val="1E4494"/>
                </a:solidFill>
                <a:ea typeface="Verdana" panose="020B0604030504040204" pitchFamily="34" charset="0"/>
                <a:cs typeface="Verdana" panose="020B0604030504040204" pitchFamily="34" charset="0"/>
              </a:rPr>
              <a:t>the economic performance of the EU and national aquaculture sectors between 2017 and 2022 (EU-MAP)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dirty="0">
                <a:solidFill>
                  <a:srgbClr val="1E4494"/>
                </a:solidFill>
                <a:ea typeface="Verdana" panose="020B0604030504040204" pitchFamily="34" charset="0"/>
                <a:cs typeface="Verdana" panose="020B0604030504040204" pitchFamily="34" charset="0"/>
              </a:rPr>
              <a:t>produce a nowcast for 2023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dirty="0">
                <a:solidFill>
                  <a:srgbClr val="1E4494"/>
                </a:solidFill>
                <a:ea typeface="Verdana" panose="020B0604030504040204" pitchFamily="34" charset="0"/>
                <a:cs typeface="Verdana" panose="020B0604030504040204" pitchFamily="34" charset="0"/>
              </a:rPr>
              <a:t>Provide a suggestion for economic sustainability indicators</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31259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1E4494"/>
                </a:solidFill>
                <a:ea typeface="Verdana" panose="020B0604030504040204" pitchFamily="34" charset="0"/>
                <a:cs typeface="Verdana" panose="020B0604030504040204" pitchFamily="34" charset="0"/>
              </a:rPr>
              <a:t>Employment increase is due to integration of UNPAID LABOR in the numbers</a:t>
            </a:r>
          </a:p>
          <a:p>
            <a:r>
              <a:rPr lang="en-US" sz="1200" b="0" i="0" dirty="0">
                <a:solidFill>
                  <a:srgbClr val="1E4494"/>
                </a:solidFill>
                <a:ea typeface="Verdana" panose="020B0604030504040204" pitchFamily="34" charset="0"/>
                <a:cs typeface="Verdana" panose="020B0604030504040204" pitchFamily="34" charset="0"/>
              </a:rPr>
              <a:t>Positive development in prices for seafood is driven by inflation, covid and war in Ukraine.</a:t>
            </a:r>
          </a:p>
          <a:p>
            <a:r>
              <a:rPr lang="en-US" sz="1200" b="0" i="0" dirty="0">
                <a:solidFill>
                  <a:srgbClr val="1E4494"/>
                </a:solidFill>
                <a:ea typeface="Verdana" panose="020B0604030504040204" pitchFamily="34" charset="0"/>
                <a:cs typeface="Verdana" panose="020B0604030504040204" pitchFamily="34" charset="0"/>
              </a:rPr>
              <a:t>Production volumes driven by slight increase in marine and decline in freshwater fishes and mussels declined.</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401750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150618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CE6F19B2-E0AE-4425-95BE-EA1FA3A58F38}" type="slidenum">
              <a:rPr lang="en-GB" smtClean="0"/>
              <a:t>8</a:t>
            </a:fld>
            <a:endParaRPr lang="en-GB" dirty="0"/>
          </a:p>
        </p:txBody>
      </p:sp>
    </p:spTree>
    <p:extLst>
      <p:ext uri="{BB962C8B-B14F-4D97-AF65-F5344CB8AC3E}">
        <p14:creationId xmlns:p14="http://schemas.microsoft.com/office/powerpoint/2010/main" val="192985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CE6F19B2-E0AE-4425-95BE-EA1FA3A58F38}" type="slidenum">
              <a:rPr lang="en-GB" smtClean="0"/>
              <a:t>9</a:t>
            </a:fld>
            <a:endParaRPr lang="en-GB" dirty="0"/>
          </a:p>
        </p:txBody>
      </p:sp>
    </p:spTree>
    <p:extLst>
      <p:ext uri="{BB962C8B-B14F-4D97-AF65-F5344CB8AC3E}">
        <p14:creationId xmlns:p14="http://schemas.microsoft.com/office/powerpoint/2010/main" val="3363656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hyperlink" Target="https://designguide.ku.dk/skabeloner/powerpoint/praesentationer/" TargetMode="External"/><Relationship Id="rId4" Type="http://schemas.openxmlformats.org/officeDocument/2006/relationships/hyperlink" Target="http://image.ku.dk/lightbox/211/13407586855728741badb20/"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a:buNone/>
              <a:defRPr sz="3200" baseline="0">
                <a:solidFill>
                  <a:schemeClr val="bg1"/>
                </a:solidFill>
                <a:sym typeface="Wingdings" panose="05000000000000000000" pitchFamily="2" charset="2"/>
              </a:defRPr>
            </a:lvl1pPr>
          </a:lstStyle>
          <a:p>
            <a:r>
              <a:rPr lang="en-GB" dirty="0"/>
              <a:t> </a:t>
            </a:r>
            <a:r>
              <a:rPr lang="en-GB" dirty="0" err="1"/>
              <a:t>Klik</a:t>
            </a:r>
            <a:r>
              <a:rPr lang="en-GB" dirty="0"/>
              <a:t> </a:t>
            </a:r>
            <a:r>
              <a:rPr lang="en-GB" dirty="0" err="1"/>
              <a:t>på</a:t>
            </a:r>
            <a:r>
              <a:rPr lang="en-GB" dirty="0"/>
              <a:t> </a:t>
            </a:r>
            <a:r>
              <a:rPr lang="en-GB" dirty="0" err="1"/>
              <a:t>ikonet</a:t>
            </a:r>
            <a:r>
              <a:rPr lang="en-GB" dirty="0"/>
              <a:t>, </a:t>
            </a:r>
            <a:r>
              <a:rPr lang="en-GB" dirty="0" err="1"/>
              <a:t>hvis</a:t>
            </a:r>
            <a:r>
              <a:rPr lang="en-GB" dirty="0"/>
              <a:t> du </a:t>
            </a:r>
            <a:r>
              <a:rPr lang="en-GB" dirty="0" err="1"/>
              <a:t>vil</a:t>
            </a:r>
            <a:r>
              <a:rPr lang="en-GB" dirty="0"/>
              <a:t> </a:t>
            </a:r>
            <a:r>
              <a:rPr lang="en-GB" dirty="0" err="1"/>
              <a:t>udskifte</a:t>
            </a:r>
            <a:r>
              <a:rPr lang="en-GB" dirty="0"/>
              <a:t> </a:t>
            </a:r>
            <a:r>
              <a:rPr lang="en-GB" dirty="0" err="1"/>
              <a:t>billedet</a:t>
            </a:r>
            <a:endParaRPr lang="en-GB" dirty="0"/>
          </a:p>
        </p:txBody>
      </p:sp>
      <p:sp>
        <p:nvSpPr>
          <p:cNvPr id="2" name="Titel 2"/>
          <p:cNvSpPr>
            <a:spLocks noGrp="1"/>
          </p:cNvSpPr>
          <p:nvPr>
            <p:ph type="ctrTitle"/>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9610733C-9034-4EF1-A134-C713BE098F55}" type="datetime1">
              <a:rPr lang="en-GB" smtClean="0"/>
              <a:t>29/05/2025</a:t>
            </a:fld>
            <a:endParaRPr lang="en-GB"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en-GB" dirty="0" err="1"/>
              <a:t>Navn</a:t>
            </a:r>
            <a:r>
              <a:rPr lang="en-GB" dirty="0"/>
              <a:t> </a:t>
            </a:r>
            <a:r>
              <a:rPr lang="en-GB" dirty="0" err="1"/>
              <a:t>på</a:t>
            </a:r>
            <a:r>
              <a:rPr lang="en-GB" dirty="0"/>
              <a:t> </a:t>
            </a:r>
            <a:r>
              <a:rPr lang="en-GB" dirty="0" err="1"/>
              <a:t>oplægsholder</a:t>
            </a:r>
            <a:r>
              <a:rPr lang="en-GB" dirty="0"/>
              <a:t>, KU-</a:t>
            </a:r>
            <a:r>
              <a:rPr lang="en-GB" dirty="0" err="1"/>
              <a:t>enhed</a:t>
            </a:r>
            <a:r>
              <a:rPr lang="en-GB" dirty="0"/>
              <a:t>, </a:t>
            </a:r>
            <a:r>
              <a:rPr lang="en-GB" dirty="0" err="1"/>
              <a:t>sted</a:t>
            </a:r>
            <a:r>
              <a:rPr lang="en-GB" dirty="0"/>
              <a:t> og </a:t>
            </a:r>
            <a:r>
              <a:rPr lang="en-GB" dirty="0" err="1"/>
              <a:t>dato</a:t>
            </a:r>
            <a:endParaRPr lang="en-GB" dirty="0"/>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Klik</a:t>
            </a:r>
            <a:r>
              <a:rPr lang="en-GB" dirty="0"/>
              <a:t> for at </a:t>
            </a:r>
            <a:r>
              <a:rPr lang="en-GB" dirty="0" err="1"/>
              <a:t>tilføje</a:t>
            </a:r>
            <a:r>
              <a:rPr lang="en-GB" dirty="0"/>
              <a:t> </a:t>
            </a:r>
            <a:r>
              <a:rPr lang="en-GB" dirty="0" err="1"/>
              <a:t>undertitel</a:t>
            </a:r>
            <a:endParaRPr lang="en-GB" dirty="0"/>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err="1"/>
              <a:t>Klik</a:t>
            </a:r>
            <a:r>
              <a:rPr lang="en-GB" dirty="0"/>
              <a:t> for at </a:t>
            </a:r>
            <a:r>
              <a:rPr lang="en-GB" dirty="0" err="1"/>
              <a:t>tilføje</a:t>
            </a:r>
            <a:r>
              <a:rPr lang="en-GB" dirty="0"/>
              <a:t> </a:t>
            </a:r>
            <a:r>
              <a:rPr lang="en-GB" dirty="0" err="1"/>
              <a:t>titel</a:t>
            </a:r>
            <a:endParaRPr lang="en-GB" dirty="0"/>
          </a:p>
        </p:txBody>
      </p:sp>
    </p:spTree>
    <p:extLst>
      <p:ext uri="{BB962C8B-B14F-4D97-AF65-F5344CB8AC3E}">
        <p14:creationId xmlns:p14="http://schemas.microsoft.com/office/powerpoint/2010/main" val="382908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35125"/>
            <a:ext cx="11012487" cy="4675188"/>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en-GB" dirty="0" err="1"/>
              <a:t>Klik</a:t>
            </a:r>
            <a:r>
              <a:rPr lang="en-GB" dirty="0"/>
              <a:t> </a:t>
            </a:r>
            <a:r>
              <a:rPr lang="en-GB" dirty="0" err="1"/>
              <a:t>på</a:t>
            </a:r>
            <a:r>
              <a:rPr lang="en-GB" dirty="0"/>
              <a:t> </a:t>
            </a:r>
            <a:r>
              <a:rPr lang="en-GB" dirty="0" err="1"/>
              <a:t>ikonet</a:t>
            </a:r>
            <a:r>
              <a:rPr lang="en-GB" dirty="0"/>
              <a:t>, </a:t>
            </a:r>
            <a:r>
              <a:rPr lang="en-GB" dirty="0" err="1"/>
              <a:t>hvis</a:t>
            </a:r>
            <a:r>
              <a:rPr lang="en-GB" dirty="0"/>
              <a:t> du </a:t>
            </a:r>
            <a:r>
              <a:rPr lang="en-GB" dirty="0" err="1"/>
              <a:t>vil</a:t>
            </a:r>
            <a:r>
              <a:rPr lang="en-GB" dirty="0"/>
              <a:t> </a:t>
            </a:r>
            <a:r>
              <a:rPr lang="en-GB" dirty="0" err="1"/>
              <a:t>udskifte</a:t>
            </a:r>
            <a:r>
              <a:rPr lang="en-GB" dirty="0"/>
              <a:t> </a:t>
            </a:r>
            <a:r>
              <a:rPr lang="en-GB" dirty="0" err="1"/>
              <a:t>billedet</a:t>
            </a:r>
            <a:r>
              <a:rPr lang="en-GB" dirty="0"/>
              <a:t> </a:t>
            </a:r>
          </a:p>
        </p:txBody>
      </p:sp>
      <p:sp>
        <p:nvSpPr>
          <p:cNvPr id="2" name="Titel 1"/>
          <p:cNvSpPr>
            <a:spLocks noGrp="1"/>
          </p:cNvSpPr>
          <p:nvPr>
            <p:ph type="title" hasCustomPrompt="1"/>
          </p:nvPr>
        </p:nvSpPr>
        <p:spPr>
          <a:xfrm>
            <a:off x="588964" y="620712"/>
            <a:ext cx="11012486" cy="865187"/>
          </a:xfrm>
        </p:spPr>
        <p:txBody>
          <a:bodyPr/>
          <a:lstStyle/>
          <a:p>
            <a:r>
              <a:rPr lang="en-GB" dirty="0" err="1"/>
              <a:t>Klik</a:t>
            </a:r>
            <a:r>
              <a:rPr lang="en-GB" dirty="0"/>
              <a:t> for at </a:t>
            </a:r>
            <a:r>
              <a:rPr lang="en-GB" dirty="0" err="1"/>
              <a:t>tilføje</a:t>
            </a:r>
            <a:r>
              <a:rPr lang="en-GB" dirty="0"/>
              <a:t> </a:t>
            </a:r>
            <a:r>
              <a:rPr lang="en-GB" dirty="0" err="1"/>
              <a:t>overskrift</a:t>
            </a:r>
            <a:endParaRPr lang="en-GB" dirty="0"/>
          </a:p>
        </p:txBody>
      </p:sp>
      <p:sp>
        <p:nvSpPr>
          <p:cNvPr id="5" name="Pladsholder til dato 4"/>
          <p:cNvSpPr>
            <a:spLocks noGrp="1"/>
          </p:cNvSpPr>
          <p:nvPr>
            <p:ph type="dt" sz="half" idx="10"/>
          </p:nvPr>
        </p:nvSpPr>
        <p:spPr/>
        <p:txBody>
          <a:bodyPr/>
          <a:lstStyle/>
          <a:p>
            <a:fld id="{B15854C8-09F9-49F3-9200-F6E55E50E9FD}" type="datetime1">
              <a:rPr lang="en-GB" smtClean="0"/>
              <a:t>29/05/2025</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lle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tx1"/>
                </a:solidFill>
                <a:sym typeface="Wingdings" panose="05000000000000000000" pitchFamily="2" charset="2"/>
              </a:defRPr>
            </a:lvl1pPr>
          </a:lstStyle>
          <a:p>
            <a:r>
              <a:rPr lang="en-GB" dirty="0" err="1"/>
              <a:t>Klik</a:t>
            </a:r>
            <a:r>
              <a:rPr lang="en-GB" dirty="0"/>
              <a:t> </a:t>
            </a:r>
            <a:r>
              <a:rPr lang="en-GB" dirty="0" err="1"/>
              <a:t>på</a:t>
            </a:r>
            <a:r>
              <a:rPr lang="en-GB" dirty="0"/>
              <a:t> </a:t>
            </a:r>
            <a:r>
              <a:rPr lang="en-GB" dirty="0" err="1"/>
              <a:t>ikonet</a:t>
            </a:r>
            <a:r>
              <a:rPr lang="en-GB" dirty="0"/>
              <a:t>, </a:t>
            </a:r>
            <a:r>
              <a:rPr lang="en-GB" dirty="0" err="1"/>
              <a:t>hvis</a:t>
            </a:r>
            <a:r>
              <a:rPr lang="en-GB" dirty="0"/>
              <a:t> du </a:t>
            </a:r>
            <a:r>
              <a:rPr lang="en-GB" dirty="0" err="1"/>
              <a:t>vil</a:t>
            </a:r>
            <a:r>
              <a:rPr lang="en-GB" dirty="0"/>
              <a:t> </a:t>
            </a:r>
            <a:r>
              <a:rPr lang="en-GB" dirty="0" err="1"/>
              <a:t>udskifte</a:t>
            </a:r>
            <a:r>
              <a:rPr lang="en-GB" dirty="0"/>
              <a:t> </a:t>
            </a:r>
            <a:r>
              <a:rPr lang="en-GB" dirty="0" err="1"/>
              <a:t>billedet</a:t>
            </a:r>
            <a:r>
              <a:rPr lang="en-GB" dirty="0"/>
              <a:t>  </a:t>
            </a:r>
          </a:p>
        </p:txBody>
      </p:sp>
      <p:sp>
        <p:nvSpPr>
          <p:cNvPr id="2" name="Titel 1"/>
          <p:cNvSpPr>
            <a:spLocks noGrp="1"/>
          </p:cNvSpPr>
          <p:nvPr>
            <p:ph type="title" hasCustomPrompt="1"/>
          </p:nvPr>
        </p:nvSpPr>
        <p:spPr>
          <a:xfrm>
            <a:off x="6243638" y="4903567"/>
            <a:ext cx="5948362" cy="1398808"/>
          </a:xfrm>
          <a:solidFill>
            <a:srgbClr val="A31D20">
              <a:alpha val="95000"/>
            </a:srgbClr>
          </a:solidFill>
        </p:spPr>
        <p:txBody>
          <a:bodyPr lIns="252000" tIns="144000" rIns="540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en-GB" dirty="0" err="1"/>
              <a:t>Klik</a:t>
            </a:r>
            <a:r>
              <a:rPr lang="en-GB" dirty="0"/>
              <a:t> for at </a:t>
            </a:r>
            <a:r>
              <a:rPr lang="en-GB" dirty="0" err="1"/>
              <a:t>tilføje</a:t>
            </a:r>
            <a:r>
              <a:rPr lang="en-GB" dirty="0"/>
              <a:t> </a:t>
            </a:r>
            <a:r>
              <a:rPr lang="en-GB" dirty="0" err="1"/>
              <a:t>tekst</a:t>
            </a:r>
            <a:r>
              <a:rPr lang="en-GB" dirty="0"/>
              <a:t> </a:t>
            </a:r>
          </a:p>
        </p:txBody>
      </p:sp>
      <p:sp>
        <p:nvSpPr>
          <p:cNvPr id="4" name="Pladsholder til dato 3"/>
          <p:cNvSpPr>
            <a:spLocks noGrp="1"/>
          </p:cNvSpPr>
          <p:nvPr>
            <p:ph type="dt" sz="half" idx="10"/>
          </p:nvPr>
        </p:nvSpPr>
        <p:spPr/>
        <p:txBody>
          <a:bodyPr/>
          <a:lstStyle/>
          <a:p>
            <a:fld id="{68CF2C5F-F0E5-452B-A2F2-3EA33BA229B5}" type="datetime1">
              <a:rPr lang="en-GB" smtClean="0"/>
              <a:t>29/05/2025</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25605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lle tekstlabel venstre og billed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en-GB" dirty="0" err="1"/>
              <a:t>Klik</a:t>
            </a:r>
            <a:r>
              <a:rPr lang="en-GB" dirty="0"/>
              <a:t> </a:t>
            </a:r>
            <a:r>
              <a:rPr lang="en-GB" dirty="0" err="1"/>
              <a:t>på</a:t>
            </a:r>
            <a:r>
              <a:rPr lang="en-GB" dirty="0"/>
              <a:t> </a:t>
            </a:r>
            <a:r>
              <a:rPr lang="en-GB" dirty="0" err="1"/>
              <a:t>ikonet</a:t>
            </a:r>
            <a:r>
              <a:rPr lang="en-GB" dirty="0"/>
              <a:t>, </a:t>
            </a:r>
            <a:r>
              <a:rPr lang="en-GB" dirty="0" err="1"/>
              <a:t>hvis</a:t>
            </a:r>
            <a:r>
              <a:rPr lang="en-GB" dirty="0"/>
              <a:t> du </a:t>
            </a:r>
            <a:r>
              <a:rPr lang="en-GB" dirty="0" err="1"/>
              <a:t>vil</a:t>
            </a:r>
            <a:r>
              <a:rPr lang="en-GB" dirty="0"/>
              <a:t> </a:t>
            </a:r>
            <a:r>
              <a:rPr lang="en-GB" dirty="0" err="1"/>
              <a:t>udskifte</a:t>
            </a:r>
            <a:r>
              <a:rPr lang="en-GB" dirty="0"/>
              <a:t> </a:t>
            </a:r>
            <a:r>
              <a:rPr lang="en-GB" dirty="0" err="1"/>
              <a:t>billedet</a:t>
            </a:r>
            <a:r>
              <a:rPr lang="en-GB" dirty="0"/>
              <a:t>  </a:t>
            </a:r>
          </a:p>
        </p:txBody>
      </p:sp>
      <p:sp>
        <p:nvSpPr>
          <p:cNvPr id="2" name="Titel 1"/>
          <p:cNvSpPr>
            <a:spLocks noGrp="1"/>
          </p:cNvSpPr>
          <p:nvPr>
            <p:ph type="title" hasCustomPrompt="1"/>
          </p:nvPr>
        </p:nvSpPr>
        <p:spPr>
          <a:xfrm>
            <a:off x="0" y="4903567"/>
            <a:ext cx="5948362" cy="1398808"/>
          </a:xfrm>
          <a:solidFill>
            <a:srgbClr val="A31D20">
              <a:alpha val="95000"/>
            </a:srgbClr>
          </a:solidFill>
        </p:spPr>
        <p:txBody>
          <a:bodyPr lIns="576000" tIns="144000" rIns="252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en-GB" dirty="0" err="1"/>
              <a:t>Klik</a:t>
            </a:r>
            <a:r>
              <a:rPr lang="en-GB" dirty="0"/>
              <a:t> for at </a:t>
            </a:r>
            <a:r>
              <a:rPr lang="en-GB" dirty="0" err="1"/>
              <a:t>tilføje</a:t>
            </a:r>
            <a:r>
              <a:rPr lang="en-GB" dirty="0"/>
              <a:t> </a:t>
            </a:r>
            <a:r>
              <a:rPr lang="en-GB" dirty="0" err="1"/>
              <a:t>tekst</a:t>
            </a:r>
            <a:br>
              <a:rPr lang="en-GB" sz="2400" spc="100" dirty="0">
                <a:solidFill>
                  <a:schemeClr val="bg1"/>
                </a:solidFill>
                <a:latin typeface="+mj-lt"/>
                <a:cs typeface="Microsoft New Tai Lue"/>
              </a:rPr>
            </a:br>
            <a:r>
              <a:rPr lang="en-GB" dirty="0"/>
              <a:t> </a:t>
            </a:r>
          </a:p>
        </p:txBody>
      </p:sp>
      <p:sp>
        <p:nvSpPr>
          <p:cNvPr id="4" name="Pladsholder til dato 3"/>
          <p:cNvSpPr>
            <a:spLocks noGrp="1"/>
          </p:cNvSpPr>
          <p:nvPr>
            <p:ph type="dt" sz="half" idx="10"/>
          </p:nvPr>
        </p:nvSpPr>
        <p:spPr/>
        <p:txBody>
          <a:bodyPr/>
          <a:lstStyle/>
          <a:p>
            <a:fld id="{27446445-93A7-4948-90C3-5E545867631D}" type="datetime1">
              <a:rPr lang="en-GB" smtClean="0"/>
              <a:t>29/05/2025</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09456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en-GB" dirty="0" err="1"/>
              <a:t>Klik</a:t>
            </a:r>
            <a:r>
              <a:rPr lang="en-GB" dirty="0"/>
              <a:t> </a:t>
            </a:r>
            <a:r>
              <a:rPr lang="en-GB" dirty="0" err="1"/>
              <a:t>på</a:t>
            </a:r>
            <a:r>
              <a:rPr lang="en-GB" dirty="0"/>
              <a:t> </a:t>
            </a:r>
            <a:r>
              <a:rPr lang="en-GB" dirty="0" err="1"/>
              <a:t>ikonet</a:t>
            </a:r>
            <a:r>
              <a:rPr lang="en-GB" dirty="0"/>
              <a:t>, </a:t>
            </a:r>
            <a:r>
              <a:rPr lang="en-GB" dirty="0" err="1"/>
              <a:t>hvis</a:t>
            </a:r>
            <a:r>
              <a:rPr lang="en-GB" dirty="0"/>
              <a:t> du </a:t>
            </a:r>
            <a:r>
              <a:rPr lang="en-GB" dirty="0" err="1"/>
              <a:t>vil</a:t>
            </a:r>
            <a:r>
              <a:rPr lang="en-GB" dirty="0"/>
              <a:t> </a:t>
            </a:r>
            <a:r>
              <a:rPr lang="en-GB" dirty="0" err="1"/>
              <a:t>udskifte</a:t>
            </a:r>
            <a:r>
              <a:rPr lang="en-GB" dirty="0"/>
              <a:t> </a:t>
            </a:r>
            <a:r>
              <a:rPr lang="en-GB" dirty="0" err="1"/>
              <a:t>billedet</a:t>
            </a:r>
            <a:r>
              <a:rPr lang="en-GB" dirty="0"/>
              <a:t>  </a:t>
            </a:r>
          </a:p>
        </p:txBody>
      </p:sp>
      <p:sp>
        <p:nvSpPr>
          <p:cNvPr id="4" name="Pladsholder til dato 3"/>
          <p:cNvSpPr>
            <a:spLocks noGrp="1"/>
          </p:cNvSpPr>
          <p:nvPr>
            <p:ph type="dt" sz="half" idx="10"/>
          </p:nvPr>
        </p:nvSpPr>
        <p:spPr/>
        <p:txBody>
          <a:bodyPr/>
          <a:lstStyle/>
          <a:p>
            <a:fld id="{024DFD51-CB30-4E30-94A9-3C7B4B0535D6}" type="datetime1">
              <a:rPr lang="en-GB" smtClean="0"/>
              <a:t>29/05/2025</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10" name="Pladsholder til tekst 9"/>
          <p:cNvSpPr>
            <a:spLocks noGrp="1"/>
          </p:cNvSpPr>
          <p:nvPr>
            <p:ph type="body" sz="quarter" idx="15" hasCustomPrompt="1"/>
          </p:nvPr>
        </p:nvSpPr>
        <p:spPr>
          <a:xfrm>
            <a:off x="6243638" y="2036763"/>
            <a:ext cx="5948362" cy="4265612"/>
          </a:xfrm>
          <a:solidFill>
            <a:schemeClr val="accent1">
              <a:alpha val="95000"/>
            </a:schemeClr>
          </a:solidFill>
        </p:spPr>
        <p:txBody>
          <a:bodyPr lIns="252000" tIns="144000" rIns="540000" bIns="144000"/>
          <a:lstStyle>
            <a:lvl1pPr marL="0" indent="0">
              <a:buNone/>
              <a:defRPr>
                <a:solidFill>
                  <a:schemeClr val="bg1"/>
                </a:solidFill>
              </a:defRPr>
            </a:lvl1pPr>
            <a:lvl2pPr marL="719138" indent="-357188">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en-GB" dirty="0" err="1"/>
              <a:t>Klik</a:t>
            </a:r>
            <a:r>
              <a:rPr lang="en-GB" dirty="0"/>
              <a:t> for at </a:t>
            </a:r>
            <a:r>
              <a:rPr lang="en-GB" dirty="0" err="1"/>
              <a:t>tilføje</a:t>
            </a:r>
            <a:r>
              <a:rPr lang="en-GB" dirty="0"/>
              <a:t> </a:t>
            </a:r>
            <a:r>
              <a:rPr lang="en-GB" dirty="0" err="1"/>
              <a:t>tekst</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Tree>
    <p:extLst>
      <p:ext uri="{BB962C8B-B14F-4D97-AF65-F5344CB8AC3E}">
        <p14:creationId xmlns:p14="http://schemas.microsoft.com/office/powerpoint/2010/main" val="75801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kstlabel venst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6408000" tIns="360000" rIns="0" anchor="ctr" anchorCtr="0"/>
          <a:lstStyle>
            <a:lvl1pPr marL="0" indent="0" algn="l">
              <a:buNone/>
              <a:defRPr sz="3200" baseline="0">
                <a:solidFill>
                  <a:schemeClr val="bg1"/>
                </a:solidFill>
                <a:sym typeface="Wingdings" panose="05000000000000000000" pitchFamily="2" charset="2"/>
              </a:defRPr>
            </a:lvl1pPr>
          </a:lstStyle>
          <a:p>
            <a:r>
              <a:rPr lang="en-GB" dirty="0"/>
              <a:t> </a:t>
            </a:r>
            <a:r>
              <a:rPr lang="en-GB" dirty="0" err="1"/>
              <a:t>Klik</a:t>
            </a:r>
            <a:r>
              <a:rPr lang="en-GB" dirty="0"/>
              <a:t> </a:t>
            </a:r>
            <a:r>
              <a:rPr lang="en-GB" dirty="0" err="1"/>
              <a:t>på</a:t>
            </a:r>
            <a:r>
              <a:rPr lang="en-GB" dirty="0"/>
              <a:t> </a:t>
            </a:r>
            <a:r>
              <a:rPr lang="en-GB" dirty="0" err="1"/>
              <a:t>ikonet</a:t>
            </a:r>
            <a:r>
              <a:rPr lang="en-GB" dirty="0"/>
              <a:t>, </a:t>
            </a:r>
            <a:r>
              <a:rPr lang="en-GB" dirty="0" err="1"/>
              <a:t>hvis</a:t>
            </a:r>
            <a:r>
              <a:rPr lang="en-GB" dirty="0"/>
              <a:t> </a:t>
            </a:r>
            <a:br>
              <a:rPr lang="en-GB" dirty="0"/>
            </a:br>
            <a:r>
              <a:rPr lang="en-GB" dirty="0"/>
              <a:t>du </a:t>
            </a:r>
            <a:r>
              <a:rPr lang="en-GB" dirty="0" err="1"/>
              <a:t>vil</a:t>
            </a:r>
            <a:r>
              <a:rPr lang="en-GB" dirty="0"/>
              <a:t> </a:t>
            </a:r>
            <a:r>
              <a:rPr lang="en-GB" dirty="0" err="1"/>
              <a:t>udskifte</a:t>
            </a:r>
            <a:r>
              <a:rPr lang="en-GB" dirty="0"/>
              <a:t> </a:t>
            </a:r>
            <a:r>
              <a:rPr lang="en-GB" dirty="0" err="1"/>
              <a:t>billedet</a:t>
            </a:r>
            <a:endParaRPr lang="en-GB" dirty="0"/>
          </a:p>
        </p:txBody>
      </p:sp>
      <p:sp>
        <p:nvSpPr>
          <p:cNvPr id="4" name="Pladsholder til dato 3"/>
          <p:cNvSpPr>
            <a:spLocks noGrp="1"/>
          </p:cNvSpPr>
          <p:nvPr>
            <p:ph type="dt" sz="half" idx="10"/>
          </p:nvPr>
        </p:nvSpPr>
        <p:spPr/>
        <p:txBody>
          <a:bodyPr/>
          <a:lstStyle/>
          <a:p>
            <a:fld id="{C8EE4329-2AA9-435B-BDB4-F4C3408B6DCE}" type="datetime1">
              <a:rPr lang="en-GB" smtClean="0"/>
              <a:t>29/05/2025</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8" name="Pladsholder til tekst 9"/>
          <p:cNvSpPr>
            <a:spLocks noGrp="1"/>
          </p:cNvSpPr>
          <p:nvPr>
            <p:ph type="body" sz="quarter" idx="15" hasCustomPrompt="1"/>
          </p:nvPr>
        </p:nvSpPr>
        <p:spPr>
          <a:xfrm>
            <a:off x="0" y="2036763"/>
            <a:ext cx="5948362" cy="4265612"/>
          </a:xfrm>
          <a:solidFill>
            <a:schemeClr val="accent1">
              <a:alpha val="95000"/>
            </a:schemeClr>
          </a:solidFill>
        </p:spPr>
        <p:txBody>
          <a:bodyPr lIns="576000" tIns="144000" rIns="252000" bIns="144000"/>
          <a:lstStyle>
            <a:lvl1pPr marL="0" indent="0">
              <a:buNone/>
              <a:defRPr>
                <a:solidFill>
                  <a:schemeClr val="bg1"/>
                </a:solidFill>
              </a:defRPr>
            </a:lvl1pPr>
            <a:lvl2pPr marL="719138" indent="-358775">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en-GB" dirty="0" err="1"/>
              <a:t>Klik</a:t>
            </a:r>
            <a:r>
              <a:rPr lang="en-GB" dirty="0"/>
              <a:t> for at </a:t>
            </a:r>
            <a:r>
              <a:rPr lang="en-GB" dirty="0" err="1"/>
              <a:t>tilføje</a:t>
            </a:r>
            <a:r>
              <a:rPr lang="en-GB" dirty="0"/>
              <a:t> </a:t>
            </a:r>
            <a:r>
              <a:rPr lang="en-GB" dirty="0" err="1"/>
              <a:t>tekst</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Tree>
    <p:extLst>
      <p:ext uri="{BB962C8B-B14F-4D97-AF65-F5344CB8AC3E}">
        <p14:creationId xmlns:p14="http://schemas.microsoft.com/office/powerpoint/2010/main" val="214727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sal-punktopstilling rød">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9E964807-3496-47E8-915B-96DB96A167BC}" type="datetime1">
              <a:rPr lang="en-GB" smtClean="0"/>
              <a:t>29/05/2025</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7" name="Pladsholder til tekst 9"/>
          <p:cNvSpPr>
            <a:spLocks noGrp="1"/>
          </p:cNvSpPr>
          <p:nvPr>
            <p:ph type="body" sz="quarter" idx="15" hasCustomPrompt="1"/>
          </p:nvPr>
        </p:nvSpPr>
        <p:spPr>
          <a:xfrm>
            <a:off x="588963" y="620713"/>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en-GB" dirty="0" err="1"/>
              <a:t>Klik</a:t>
            </a:r>
            <a:r>
              <a:rPr lang="en-GB" dirty="0"/>
              <a:t> for at </a:t>
            </a:r>
            <a:r>
              <a:rPr lang="en-GB" dirty="0" err="1"/>
              <a:t>tilføje</a:t>
            </a:r>
            <a:r>
              <a:rPr lang="en-GB" dirty="0"/>
              <a:t> </a:t>
            </a:r>
            <a:r>
              <a:rPr lang="en-GB" dirty="0" err="1"/>
              <a:t>tekst</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Tree>
    <p:extLst>
      <p:ext uri="{BB962C8B-B14F-4D97-AF65-F5344CB8AC3E}">
        <p14:creationId xmlns:p14="http://schemas.microsoft.com/office/powerpoint/2010/main" val="198783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21280" y="612884"/>
            <a:ext cx="1167618" cy="2400657"/>
          </a:xfrm>
          <a:prstGeom prst="rect">
            <a:avLst/>
          </a:prstGeom>
          <a:noFill/>
        </p:spPr>
        <p:txBody>
          <a:bodyPr wrap="square" rtlCol="0">
            <a:spAutoFit/>
          </a:bodyPr>
          <a:lstStyle/>
          <a:p>
            <a:r>
              <a:rPr lang="en-GB" sz="15000" b="1" dirty="0">
                <a:solidFill>
                  <a:schemeClr val="bg1"/>
                </a:solidFill>
              </a:rPr>
              <a:t>”</a:t>
            </a:r>
          </a:p>
        </p:txBody>
      </p:sp>
      <p:sp>
        <p:nvSpPr>
          <p:cNvPr id="4" name="Pladsholder til dato 3"/>
          <p:cNvSpPr>
            <a:spLocks noGrp="1"/>
          </p:cNvSpPr>
          <p:nvPr>
            <p:ph type="dt" sz="half" idx="10"/>
          </p:nvPr>
        </p:nvSpPr>
        <p:spPr/>
        <p:txBody>
          <a:bodyPr/>
          <a:lstStyle/>
          <a:p>
            <a:fld id="{D8EEB03B-DE17-4D8C-BE2B-1AD42424342D}" type="datetime1">
              <a:rPr lang="en-GB" smtClean="0"/>
              <a:t>29/05/2025</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7" name="Pladsholder til tekst 9"/>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en-GB" dirty="0" err="1"/>
              <a:t>Klik</a:t>
            </a:r>
            <a:r>
              <a:rPr lang="en-GB" dirty="0"/>
              <a:t> for at </a:t>
            </a:r>
            <a:r>
              <a:rPr lang="en-GB" dirty="0" err="1"/>
              <a:t>tilføje</a:t>
            </a:r>
            <a:r>
              <a:rPr lang="en-GB" dirty="0"/>
              <a:t> </a:t>
            </a:r>
            <a:r>
              <a:rPr lang="en-GB" dirty="0" err="1"/>
              <a:t>tekst</a:t>
            </a:r>
            <a:endParaRPr lang="en-GB" dirty="0"/>
          </a:p>
        </p:txBody>
      </p:sp>
      <p:sp>
        <p:nvSpPr>
          <p:cNvPr id="8" name="Pladsholder til tekst 14"/>
          <p:cNvSpPr>
            <a:spLocks noGrp="1"/>
          </p:cNvSpPr>
          <p:nvPr>
            <p:ph type="body" sz="quarter" idx="13" hasCustomPrompt="1"/>
          </p:nvPr>
        </p:nvSpPr>
        <p:spPr>
          <a:xfrm>
            <a:off x="582712" y="5934971"/>
            <a:ext cx="11019496" cy="367404"/>
          </a:xfrm>
        </p:spPr>
        <p:txBody>
          <a:bodyPr>
            <a:normAutofit/>
          </a:bodyPr>
          <a:lstStyle>
            <a:lvl1pPr marL="0" indent="0">
              <a:buNone/>
              <a:defRPr sz="2400" b="0" baseline="0">
                <a:solidFill>
                  <a:schemeClr val="bg1"/>
                </a:solidFill>
              </a:defRPr>
            </a:lvl1pPr>
          </a:lstStyle>
          <a:p>
            <a:pPr lvl="0"/>
            <a:r>
              <a:rPr lang="en-GB" dirty="0" err="1"/>
              <a:t>Navn</a:t>
            </a:r>
            <a:r>
              <a:rPr lang="en-GB" dirty="0"/>
              <a:t>, </a:t>
            </a:r>
            <a:r>
              <a:rPr lang="en-GB" dirty="0" err="1"/>
              <a:t>kilde</a:t>
            </a:r>
            <a:endParaRPr lang="en-GB" dirty="0"/>
          </a:p>
        </p:txBody>
      </p:sp>
    </p:spTree>
    <p:extLst>
      <p:ext uri="{BB962C8B-B14F-4D97-AF65-F5344CB8AC3E}">
        <p14:creationId xmlns:p14="http://schemas.microsoft.com/office/powerpoint/2010/main" val="4142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spejlede tekst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66554F7B-C476-4203-AE9B-5470D905B3E4}" type="datetime1">
              <a:rPr lang="en-GB" smtClean="0"/>
              <a:t>29/05/2025</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9" name="Pladsholder til tekst 9"/>
          <p:cNvSpPr>
            <a:spLocks noGrp="1"/>
          </p:cNvSpPr>
          <p:nvPr>
            <p:ph type="body" sz="quarter" idx="15" hasCustomPrompt="1"/>
          </p:nvPr>
        </p:nvSpPr>
        <p:spPr>
          <a:xfrm>
            <a:off x="588964" y="1628775"/>
            <a:ext cx="5358535" cy="4674527"/>
          </a:xfrm>
          <a:noFill/>
        </p:spPr>
        <p:txBody>
          <a:bodyPr lIns="0" tIns="0" rIns="0" bIns="0"/>
          <a:lstStyle>
            <a:lvl1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en-GB" dirty="0" err="1"/>
              <a:t>Klik</a:t>
            </a:r>
            <a:r>
              <a:rPr lang="en-GB" dirty="0"/>
              <a:t> for at </a:t>
            </a:r>
            <a:r>
              <a:rPr lang="en-GB" dirty="0" err="1"/>
              <a:t>tilføje</a:t>
            </a:r>
            <a:r>
              <a:rPr lang="en-GB" dirty="0"/>
              <a:t> </a:t>
            </a:r>
            <a:r>
              <a:rPr lang="en-GB" dirty="0" err="1"/>
              <a:t>tekst</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endParaRPr lang="en-GB" dirty="0"/>
          </a:p>
        </p:txBody>
      </p:sp>
      <p:sp>
        <p:nvSpPr>
          <p:cNvPr id="10" name="Pladsholder til tekst 9"/>
          <p:cNvSpPr>
            <a:spLocks noGrp="1"/>
          </p:cNvSpPr>
          <p:nvPr>
            <p:ph type="body" sz="quarter" idx="16" hasCustomPrompt="1"/>
          </p:nvPr>
        </p:nvSpPr>
        <p:spPr>
          <a:xfrm>
            <a:off x="6244503" y="1628775"/>
            <a:ext cx="5356948" cy="4674527"/>
          </a:xfrm>
          <a:noFill/>
        </p:spPr>
        <p:txBody>
          <a:bodyPr lIns="0" tIns="0" rIns="0" bIns="0"/>
          <a:lstStyle>
            <a:lvl1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en-GB" dirty="0" err="1"/>
              <a:t>Klik</a:t>
            </a:r>
            <a:r>
              <a:rPr lang="en-GB" dirty="0"/>
              <a:t> for at </a:t>
            </a:r>
            <a:r>
              <a:rPr lang="en-GB" dirty="0" err="1"/>
              <a:t>tilføje</a:t>
            </a:r>
            <a:r>
              <a:rPr lang="en-GB" dirty="0"/>
              <a:t> </a:t>
            </a:r>
            <a:r>
              <a:rPr lang="en-GB" dirty="0" err="1"/>
              <a:t>tekst</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err="1"/>
              <a:t>Fjerde</a:t>
            </a:r>
            <a:r>
              <a:rPr lang="en-GB" dirty="0"/>
              <a:t> </a:t>
            </a:r>
            <a:r>
              <a:rPr lang="en-GB" dirty="0" err="1"/>
              <a:t>niveau</a:t>
            </a:r>
            <a:endParaRPr lang="en-GB" dirty="0"/>
          </a:p>
          <a:p>
            <a:pPr lvl="4"/>
            <a:r>
              <a:rPr lang="en-GB" dirty="0" err="1"/>
              <a:t>Femte</a:t>
            </a:r>
            <a:r>
              <a:rPr lang="en-GB" dirty="0"/>
              <a:t> </a:t>
            </a:r>
            <a:r>
              <a:rPr lang="en-GB" dirty="0" err="1"/>
              <a:t>niveau</a:t>
            </a:r>
            <a:r>
              <a:rPr lang="en-GB" dirty="0"/>
              <a:t> </a:t>
            </a:r>
          </a:p>
        </p:txBody>
      </p:sp>
      <p:sp>
        <p:nvSpPr>
          <p:cNvPr id="7" name="Titel 1"/>
          <p:cNvSpPr>
            <a:spLocks noGrp="1"/>
          </p:cNvSpPr>
          <p:nvPr>
            <p:ph type="title" hasCustomPrompt="1"/>
          </p:nvPr>
        </p:nvSpPr>
        <p:spPr>
          <a:xfrm>
            <a:off x="588964" y="620714"/>
            <a:ext cx="11012486" cy="863599"/>
          </a:xfrm>
        </p:spPr>
        <p:txBody>
          <a:bodyPr/>
          <a:lstStyle>
            <a:lvl1pPr>
              <a:defRPr>
                <a:solidFill>
                  <a:schemeClr val="bg1"/>
                </a:solidFill>
              </a:defRPr>
            </a:lvl1pPr>
          </a:lstStyle>
          <a:p>
            <a:pPr lvl="0"/>
            <a:r>
              <a:rPr lang="en-GB" dirty="0" err="1"/>
              <a:t>Klik</a:t>
            </a:r>
            <a:r>
              <a:rPr lang="en-GB" dirty="0"/>
              <a:t> for at </a:t>
            </a:r>
            <a:r>
              <a:rPr lang="en-GB" dirty="0" err="1"/>
              <a:t>tilføje</a:t>
            </a:r>
            <a:r>
              <a:rPr lang="en-GB" dirty="0"/>
              <a:t> </a:t>
            </a:r>
            <a:r>
              <a:rPr lang="en-GB" dirty="0" err="1"/>
              <a:t>overskrift</a:t>
            </a:r>
            <a:endParaRPr lang="en-GB" dirty="0"/>
          </a:p>
        </p:txBody>
      </p:sp>
    </p:spTree>
    <p:extLst>
      <p:ext uri="{BB962C8B-B14F-4D97-AF65-F5344CB8AC3E}">
        <p14:creationId xmlns:p14="http://schemas.microsoft.com/office/powerpoint/2010/main" val="26273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7E84363C-5D45-41B3-8FA7-E4A3C28213BA}" type="datetime1">
              <a:rPr lang="en-GB" smtClean="0"/>
              <a:t>29/05/2025</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7" name="Titel 1"/>
          <p:cNvSpPr>
            <a:spLocks noGrp="1"/>
          </p:cNvSpPr>
          <p:nvPr>
            <p:ph type="title" hasCustomPrompt="1"/>
          </p:nvPr>
        </p:nvSpPr>
        <p:spPr>
          <a:xfrm>
            <a:off x="588963" y="1628775"/>
            <a:ext cx="11012487" cy="4673600"/>
          </a:xfrm>
        </p:spPr>
        <p:txBody>
          <a:bodyPr anchor="t" anchorCtr="0"/>
          <a:lstStyle>
            <a:lvl1pPr>
              <a:defRPr sz="6400" b="0" baseline="0">
                <a:solidFill>
                  <a:schemeClr val="bg1"/>
                </a:solidFill>
              </a:defRPr>
            </a:lvl1pPr>
          </a:lstStyle>
          <a:p>
            <a:pPr lvl="0"/>
            <a:r>
              <a:rPr lang="en-GB" dirty="0" err="1"/>
              <a:t>Klik</a:t>
            </a:r>
            <a:r>
              <a:rPr lang="en-GB" dirty="0"/>
              <a:t> for at </a:t>
            </a:r>
            <a:r>
              <a:rPr lang="en-GB" dirty="0" err="1"/>
              <a:t>tilføje</a:t>
            </a:r>
            <a:r>
              <a:rPr lang="en-GB" dirty="0"/>
              <a:t> </a:t>
            </a:r>
            <a:r>
              <a:rPr lang="en-GB" dirty="0" err="1"/>
              <a:t>tekst</a:t>
            </a:r>
            <a:endParaRPr lang="en-GB" dirty="0"/>
          </a:p>
        </p:txBody>
      </p:sp>
    </p:spTree>
    <p:extLst>
      <p:ext uri="{BB962C8B-B14F-4D97-AF65-F5344CB8AC3E}">
        <p14:creationId xmlns:p14="http://schemas.microsoft.com/office/powerpoint/2010/main" val="354388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err="1"/>
              <a:t>Klik</a:t>
            </a:r>
            <a:r>
              <a:rPr lang="en-GB" dirty="0"/>
              <a:t> for at </a:t>
            </a:r>
            <a:r>
              <a:rPr lang="en-GB" dirty="0" err="1"/>
              <a:t>tilføje</a:t>
            </a:r>
            <a:r>
              <a:rPr lang="en-GB" dirty="0"/>
              <a:t> </a:t>
            </a:r>
            <a:r>
              <a:rPr lang="en-GB" dirty="0" err="1"/>
              <a:t>overskrift</a:t>
            </a:r>
            <a:endParaRPr lang="en-GB" dirty="0"/>
          </a:p>
        </p:txBody>
      </p:sp>
      <p:sp>
        <p:nvSpPr>
          <p:cNvPr id="3" name="Pladsholder til dato 2"/>
          <p:cNvSpPr>
            <a:spLocks noGrp="1"/>
          </p:cNvSpPr>
          <p:nvPr>
            <p:ph type="dt" sz="half" idx="10"/>
          </p:nvPr>
        </p:nvSpPr>
        <p:spPr/>
        <p:txBody>
          <a:bodyPr/>
          <a:lstStyle/>
          <a:p>
            <a:fld id="{2F197C15-2114-4FA8-A531-51E467CB49E5}" type="datetime1">
              <a:rPr lang="en-GB" smtClean="0"/>
              <a:t>29/05/2025</a:t>
            </a:fld>
            <a:endParaRPr lang="en-GB" dirty="0"/>
          </a:p>
        </p:txBody>
      </p:sp>
      <p:sp>
        <p:nvSpPr>
          <p:cNvPr id="4" name="Pladsholder til sidefod 3"/>
          <p:cNvSpPr>
            <a:spLocks noGrp="1"/>
          </p:cNvSpPr>
          <p:nvPr>
            <p:ph type="ftr" sz="quarter" idx="11"/>
          </p:nvPr>
        </p:nvSpPr>
        <p:spPr/>
        <p:txBody>
          <a:bodyPr/>
          <a:lstStyle/>
          <a:p>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7609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kern="1200" baseline="0" dirty="0">
                <a:solidFill>
                  <a:schemeClr val="bg1"/>
                </a:solidFill>
                <a:latin typeface="+mn-lt"/>
                <a:ea typeface="+mn-ea"/>
                <a:cs typeface="+mn-cs"/>
                <a:sym typeface="Wingdings" panose="05000000000000000000" pitchFamily="2" charset="2"/>
              </a:defRPr>
            </a:lvl1pPr>
          </a:lstStyle>
          <a:p>
            <a:r>
              <a:rPr lang="en-GB" dirty="0"/>
              <a:t> </a:t>
            </a:r>
            <a:r>
              <a:rPr lang="en-GB" dirty="0" err="1"/>
              <a:t>Klik</a:t>
            </a:r>
            <a:r>
              <a:rPr lang="en-GB" dirty="0"/>
              <a:t> </a:t>
            </a:r>
            <a:r>
              <a:rPr lang="en-GB" dirty="0" err="1"/>
              <a:t>på</a:t>
            </a:r>
            <a:r>
              <a:rPr lang="en-GB" dirty="0"/>
              <a:t> </a:t>
            </a:r>
            <a:r>
              <a:rPr lang="en-GB" dirty="0" err="1"/>
              <a:t>ikonet</a:t>
            </a:r>
            <a:r>
              <a:rPr lang="en-GB" dirty="0"/>
              <a:t>, </a:t>
            </a:r>
            <a:r>
              <a:rPr lang="en-GB" dirty="0" err="1"/>
              <a:t>hvis</a:t>
            </a:r>
            <a:r>
              <a:rPr lang="en-GB" dirty="0"/>
              <a:t> du </a:t>
            </a:r>
            <a:r>
              <a:rPr lang="en-GB" dirty="0" err="1"/>
              <a:t>vil</a:t>
            </a:r>
            <a:r>
              <a:rPr lang="en-GB" dirty="0"/>
              <a:t> </a:t>
            </a:r>
            <a:r>
              <a:rPr lang="en-GB" dirty="0" err="1"/>
              <a:t>udskifte</a:t>
            </a:r>
            <a:r>
              <a:rPr lang="en-GB" dirty="0"/>
              <a:t> </a:t>
            </a:r>
            <a:r>
              <a:rPr lang="en-GB" dirty="0" err="1"/>
              <a:t>billedet</a:t>
            </a:r>
            <a:endParaRPr lang="en-GB" dirty="0"/>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C64773BD-B564-4031-8BC1-8FE44AEFACDB}" type="datetime1">
              <a:rPr lang="en-GB" smtClean="0"/>
              <a:t>29/05/2025</a:t>
            </a:fld>
            <a:endParaRPr lang="en-GB"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en-GB" dirty="0" err="1"/>
              <a:t>Navn</a:t>
            </a:r>
            <a:r>
              <a:rPr lang="en-GB" dirty="0"/>
              <a:t> </a:t>
            </a:r>
            <a:r>
              <a:rPr lang="en-GB" dirty="0" err="1"/>
              <a:t>på</a:t>
            </a:r>
            <a:r>
              <a:rPr lang="en-GB" dirty="0"/>
              <a:t> </a:t>
            </a:r>
            <a:r>
              <a:rPr lang="en-GB" dirty="0" err="1"/>
              <a:t>oplægsholder</a:t>
            </a:r>
            <a:r>
              <a:rPr lang="en-GB" dirty="0"/>
              <a:t>, KU-</a:t>
            </a:r>
            <a:r>
              <a:rPr lang="en-GB" dirty="0" err="1"/>
              <a:t>enhed</a:t>
            </a:r>
            <a:r>
              <a:rPr lang="en-GB" dirty="0"/>
              <a:t>, </a:t>
            </a:r>
            <a:r>
              <a:rPr lang="en-GB" dirty="0" err="1"/>
              <a:t>sted</a:t>
            </a:r>
            <a:r>
              <a:rPr lang="en-GB" dirty="0"/>
              <a:t> og </a:t>
            </a:r>
            <a:r>
              <a:rPr lang="en-GB" dirty="0" err="1"/>
              <a:t>dato</a:t>
            </a:r>
            <a:endParaRPr lang="en-GB" dirty="0"/>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err="1"/>
              <a:t>Klik</a:t>
            </a:r>
            <a:r>
              <a:rPr lang="en-GB" dirty="0"/>
              <a:t> for at </a:t>
            </a:r>
            <a:r>
              <a:rPr lang="en-GB" dirty="0" err="1"/>
              <a:t>tilføje</a:t>
            </a:r>
            <a:r>
              <a:rPr lang="en-GB" dirty="0"/>
              <a:t> </a:t>
            </a:r>
            <a:r>
              <a:rPr lang="en-GB" dirty="0" err="1"/>
              <a:t>titel</a:t>
            </a:r>
            <a:endParaRPr lang="en-GB" dirty="0"/>
          </a:p>
        </p:txBody>
      </p:sp>
    </p:spTree>
    <p:extLst>
      <p:ext uri="{BB962C8B-B14F-4D97-AF65-F5344CB8AC3E}">
        <p14:creationId xmlns:p14="http://schemas.microsoft.com/office/powerpoint/2010/main" val="29678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F47E5B2-C656-407A-ACD0-1DF350477539}" type="datetime1">
              <a:rPr lang="en-GB" smtClean="0"/>
              <a:t>29/05/2025</a:t>
            </a:fld>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Pladsholder til slidenummer 3"/>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63154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6757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en-GB" sz="3000" dirty="0" err="1">
                <a:solidFill>
                  <a:schemeClr val="tx1"/>
                </a:solidFill>
              </a:rPr>
              <a:t>Brugerguide</a:t>
            </a:r>
            <a:r>
              <a:rPr lang="en-GB" baseline="0" dirty="0">
                <a:solidFill>
                  <a:schemeClr val="tx1"/>
                </a:solidFill>
              </a:rPr>
              <a:t> </a:t>
            </a:r>
            <a:r>
              <a:rPr lang="en-GB" sz="1800" baseline="0" dirty="0">
                <a:solidFill>
                  <a:schemeClr val="tx1"/>
                </a:solidFill>
              </a:rPr>
              <a:t>– </a:t>
            </a:r>
            <a:r>
              <a:rPr lang="en-GB" sz="1800" dirty="0" err="1">
                <a:solidFill>
                  <a:schemeClr val="tx1"/>
                </a:solidFill>
              </a:rPr>
              <a:t>Slet</a:t>
            </a:r>
            <a:r>
              <a:rPr lang="en-GB" sz="1800" dirty="0">
                <a:solidFill>
                  <a:schemeClr val="tx1"/>
                </a:solidFill>
              </a:rPr>
              <a:t>, </a:t>
            </a:r>
            <a:r>
              <a:rPr lang="en-GB" sz="1800" dirty="0" err="1">
                <a:solidFill>
                  <a:schemeClr val="tx1"/>
                </a:solidFill>
              </a:rPr>
              <a:t>før</a:t>
            </a:r>
            <a:r>
              <a:rPr lang="en-GB" sz="1800" dirty="0">
                <a:solidFill>
                  <a:schemeClr val="tx1"/>
                </a:solidFill>
              </a:rPr>
              <a:t> du </a:t>
            </a:r>
            <a:r>
              <a:rPr lang="en-GB" sz="1800" dirty="0" err="1">
                <a:solidFill>
                  <a:schemeClr val="tx1"/>
                </a:solidFill>
              </a:rPr>
              <a:t>færdiggør</a:t>
            </a:r>
            <a:r>
              <a:rPr lang="en-GB" sz="1800" dirty="0">
                <a:solidFill>
                  <a:schemeClr val="tx1"/>
                </a:solidFill>
              </a:rPr>
              <a:t> din</a:t>
            </a:r>
            <a:r>
              <a:rPr lang="en-GB" sz="1800" baseline="0" dirty="0">
                <a:solidFill>
                  <a:schemeClr val="tx1"/>
                </a:solidFill>
              </a:rPr>
              <a:t> </a:t>
            </a:r>
            <a:r>
              <a:rPr lang="en-GB" sz="1800" dirty="0" err="1">
                <a:solidFill>
                  <a:schemeClr val="tx1"/>
                </a:solidFill>
              </a:rPr>
              <a:t>præsentation</a:t>
            </a:r>
            <a:endParaRPr lang="en-GB" sz="1800" dirty="0">
              <a:solidFill>
                <a:schemeClr val="tx1"/>
              </a:solidFill>
            </a:endParaRP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KU-skabeloner til PowerPoint</a:t>
            </a:r>
            <a:br>
              <a:rPr lang="en-GB" sz="1000" b="1" noProof="1">
                <a:solidFill>
                  <a:schemeClr val="tx1"/>
                </a:solidFill>
                <a:latin typeface="+mn-lt"/>
                <a:cs typeface="Arial" panose="020B0604020202020204" pitchFamily="34" charset="0"/>
              </a:rPr>
            </a:br>
            <a:r>
              <a:rPr lang="en-GB" sz="800" dirty="0" err="1">
                <a:effectLst/>
                <a:latin typeface="+mj-lt"/>
                <a:ea typeface="Calibri" panose="020F0502020204030204" pitchFamily="34" charset="0"/>
                <a:cs typeface="Times New Roman" panose="02020603050405020304" pitchFamily="18" charset="0"/>
              </a:rPr>
              <a:t>Når</a:t>
            </a:r>
            <a:r>
              <a:rPr lang="en-GB" sz="800" dirty="0">
                <a:effectLst/>
                <a:latin typeface="+mj-lt"/>
                <a:ea typeface="Calibri" panose="020F0502020204030204" pitchFamily="34" charset="0"/>
                <a:cs typeface="Times New Roman" panose="02020603050405020304" pitchFamily="18" charset="0"/>
              </a:rPr>
              <a:t> du </a:t>
            </a:r>
            <a:r>
              <a:rPr lang="en-GB" sz="800" dirty="0" err="1">
                <a:effectLst/>
                <a:latin typeface="+mj-lt"/>
                <a:ea typeface="Calibri" panose="020F0502020204030204" pitchFamily="34" charset="0"/>
                <a:cs typeface="Times New Roman" panose="02020603050405020304" pitchFamily="18" charset="0"/>
              </a:rPr>
              <a:t>åbner</a:t>
            </a:r>
            <a:r>
              <a:rPr lang="en-GB" sz="800" dirty="0">
                <a:effectLst/>
                <a:latin typeface="+mj-lt"/>
                <a:ea typeface="Calibri" panose="020F0502020204030204" pitchFamily="34" charset="0"/>
                <a:cs typeface="Times New Roman" panose="02020603050405020304" pitchFamily="18" charset="0"/>
              </a:rPr>
              <a:t> PowerPoint </a:t>
            </a:r>
            <a:r>
              <a:rPr lang="en-GB" sz="800" dirty="0" err="1">
                <a:effectLst/>
                <a:latin typeface="+mj-lt"/>
                <a:ea typeface="Calibri" panose="020F0502020204030204" pitchFamily="34" charset="0"/>
                <a:cs typeface="Times New Roman" panose="02020603050405020304" pitchFamily="18" charset="0"/>
              </a:rPr>
              <a:t>på</a:t>
            </a:r>
            <a:r>
              <a:rPr lang="en-GB" sz="800" dirty="0">
                <a:effectLst/>
                <a:latin typeface="+mj-lt"/>
                <a:ea typeface="Calibri" panose="020F0502020204030204" pitchFamily="34" charset="0"/>
                <a:cs typeface="Times New Roman" panose="02020603050405020304" pitchFamily="18" charset="0"/>
              </a:rPr>
              <a:t> din KU-pc, </a:t>
            </a:r>
            <a:r>
              <a:rPr lang="en-GB" sz="800" dirty="0" err="1">
                <a:effectLst/>
                <a:latin typeface="+mj-lt"/>
                <a:ea typeface="Calibri" panose="020F0502020204030204" pitchFamily="34" charset="0"/>
                <a:cs typeface="Times New Roman" panose="02020603050405020304" pitchFamily="18" charset="0"/>
              </a:rPr>
              <a:t>åbner</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en</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skabelon</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i</a:t>
            </a:r>
            <a:r>
              <a:rPr lang="en-GB" sz="800" dirty="0">
                <a:effectLst/>
                <a:latin typeface="+mj-lt"/>
                <a:ea typeface="Calibri" panose="020F0502020204030204" pitchFamily="34" charset="0"/>
                <a:cs typeface="Times New Roman" panose="02020603050405020304" pitchFamily="18" charset="0"/>
              </a:rPr>
              <a:t> 4:3-format og med </a:t>
            </a:r>
            <a:r>
              <a:rPr lang="en-GB" sz="800" dirty="0" err="1">
                <a:effectLst/>
                <a:latin typeface="+mj-lt"/>
                <a:ea typeface="Calibri" panose="020F0502020204030204" pitchFamily="34" charset="0"/>
                <a:cs typeface="Times New Roman" panose="02020603050405020304" pitchFamily="18" charset="0"/>
              </a:rPr>
              <a:t>dansk</a:t>
            </a:r>
            <a:r>
              <a:rPr lang="en-GB" sz="800" dirty="0">
                <a:effectLst/>
                <a:latin typeface="+mj-lt"/>
                <a:ea typeface="Calibri" panose="020F0502020204030204" pitchFamily="34" charset="0"/>
                <a:cs typeface="Times New Roman" panose="02020603050405020304" pitchFamily="18" charset="0"/>
              </a:rPr>
              <a:t> KU-logo.</a:t>
            </a:r>
          </a:p>
          <a:p>
            <a:pPr>
              <a:lnSpc>
                <a:spcPct val="115000"/>
              </a:lnSpc>
              <a:spcAft>
                <a:spcPts val="1000"/>
              </a:spcAft>
            </a:pPr>
            <a:r>
              <a:rPr lang="en-GB" sz="800" dirty="0" err="1">
                <a:effectLst/>
                <a:latin typeface="+mj-lt"/>
                <a:ea typeface="Calibri" panose="020F0502020204030204" pitchFamily="34" charset="0"/>
                <a:cs typeface="Times New Roman" panose="02020603050405020304" pitchFamily="18" charset="0"/>
              </a:rPr>
              <a:t>Når</a:t>
            </a:r>
            <a:r>
              <a:rPr lang="en-GB" sz="800" dirty="0">
                <a:effectLst/>
                <a:latin typeface="+mj-lt"/>
                <a:ea typeface="Calibri" panose="020F0502020204030204" pitchFamily="34" charset="0"/>
                <a:cs typeface="Times New Roman" panose="02020603050405020304" pitchFamily="18" charset="0"/>
              </a:rPr>
              <a:t> du </a:t>
            </a:r>
            <a:r>
              <a:rPr lang="en-GB" sz="800" dirty="0" err="1">
                <a:effectLst/>
                <a:latin typeface="+mj-lt"/>
                <a:ea typeface="Calibri" panose="020F0502020204030204" pitchFamily="34" charset="0"/>
                <a:cs typeface="Times New Roman" panose="02020603050405020304" pitchFamily="18" charset="0"/>
              </a:rPr>
              <a:t>klikker</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på</a:t>
            </a:r>
            <a:r>
              <a:rPr lang="en-GB" sz="800" dirty="0">
                <a:effectLst/>
                <a:latin typeface="+mj-lt"/>
                <a:ea typeface="Calibri" panose="020F0502020204030204" pitchFamily="34" charset="0"/>
                <a:cs typeface="Times New Roman" panose="02020603050405020304" pitchFamily="18" charset="0"/>
              </a:rPr>
              <a:t> KU-</a:t>
            </a:r>
            <a:r>
              <a:rPr lang="en-GB" sz="800" dirty="0" err="1">
                <a:effectLst/>
                <a:latin typeface="+mj-lt"/>
                <a:ea typeface="Calibri" panose="020F0502020204030204" pitchFamily="34" charset="0"/>
                <a:cs typeface="Times New Roman" panose="02020603050405020304" pitchFamily="18" charset="0"/>
              </a:rPr>
              <a:t>fanen</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i</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værktøjslinjen</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kan</a:t>
            </a:r>
            <a:r>
              <a:rPr lang="en-GB" sz="800" dirty="0">
                <a:effectLst/>
                <a:latin typeface="+mj-lt"/>
                <a:ea typeface="Calibri" panose="020F0502020204030204" pitchFamily="34" charset="0"/>
                <a:cs typeface="Times New Roman" panose="02020603050405020304" pitchFamily="18" charset="0"/>
              </a:rPr>
              <a:t> du via </a:t>
            </a:r>
            <a:r>
              <a:rPr lang="en-GB" sz="800" dirty="0" err="1">
                <a:effectLst/>
                <a:latin typeface="+mj-lt"/>
                <a:ea typeface="Calibri" panose="020F0502020204030204" pitchFamily="34" charset="0"/>
                <a:cs typeface="Times New Roman" panose="02020603050405020304" pitchFamily="18" charset="0"/>
              </a:rPr>
              <a:t>knappen</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Vælg</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Skabelon</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vælge</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mellem</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skabeloner</a:t>
            </a:r>
            <a:endParaRPr lang="en-GB" sz="800" dirty="0">
              <a:effectLst/>
              <a:latin typeface="+mj-lt"/>
              <a:ea typeface="Calibri" panose="020F0502020204030204" pitchFamily="34" charset="0"/>
              <a:cs typeface="Times New Roman" panose="02020603050405020304" pitchFamily="18" charset="0"/>
            </a:endParaRPr>
          </a:p>
          <a:p>
            <a:pPr marL="88900" lvl="0" indent="-88900">
              <a:lnSpc>
                <a:spcPct val="115000"/>
              </a:lnSpc>
              <a:spcAft>
                <a:spcPts val="0"/>
              </a:spcAft>
              <a:buFont typeface="Arial" panose="020B0604020202020204" pitchFamily="34" charset="0"/>
              <a:buChar char="•"/>
              <a:tabLst/>
            </a:pPr>
            <a:r>
              <a:rPr lang="en-GB" sz="800" dirty="0" err="1">
                <a:effectLst/>
                <a:latin typeface="+mj-lt"/>
                <a:ea typeface="Calibri" panose="020F0502020204030204" pitchFamily="34" charset="0"/>
                <a:cs typeface="Times New Roman" panose="02020603050405020304" pitchFamily="18" charset="0"/>
              </a:rPr>
              <a:t>på</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henholdsvis</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dansk</a:t>
            </a:r>
            <a:r>
              <a:rPr lang="en-GB" sz="800" dirty="0">
                <a:effectLst/>
                <a:latin typeface="+mj-lt"/>
                <a:ea typeface="Calibri" panose="020F0502020204030204" pitchFamily="34" charset="0"/>
                <a:cs typeface="Times New Roman" panose="02020603050405020304" pitchFamily="18" charset="0"/>
              </a:rPr>
              <a:t> og </a:t>
            </a:r>
            <a:r>
              <a:rPr lang="en-GB" sz="800" dirty="0" err="1">
                <a:effectLst/>
                <a:latin typeface="+mj-lt"/>
                <a:ea typeface="Calibri" panose="020F0502020204030204" pitchFamily="34" charset="0"/>
                <a:cs typeface="Times New Roman" panose="02020603050405020304" pitchFamily="18" charset="0"/>
              </a:rPr>
              <a:t>engelsk</a:t>
            </a:r>
            <a:r>
              <a:rPr lang="en-GB" sz="800" dirty="0">
                <a:effectLst/>
                <a:latin typeface="+mj-lt"/>
                <a:ea typeface="Calibri" panose="020F0502020204030204" pitchFamily="34" charset="0"/>
                <a:cs typeface="Times New Roman" panose="02020603050405020304" pitchFamily="18" charset="0"/>
              </a:rPr>
              <a:t> </a:t>
            </a:r>
          </a:p>
          <a:p>
            <a:pPr marL="88900" lvl="0" indent="-88900">
              <a:lnSpc>
                <a:spcPct val="115000"/>
              </a:lnSpc>
              <a:spcAft>
                <a:spcPts val="0"/>
              </a:spcAft>
              <a:buFont typeface="Arial" panose="020B0604020202020204" pitchFamily="34" charset="0"/>
              <a:buChar char="•"/>
              <a:tabLst/>
            </a:pPr>
            <a:r>
              <a:rPr lang="en-GB" sz="800" dirty="0" err="1">
                <a:effectLst/>
                <a:latin typeface="+mj-lt"/>
                <a:ea typeface="Calibri" panose="020F0502020204030204" pitchFamily="34" charset="0"/>
                <a:cs typeface="Times New Roman" panose="02020603050405020304" pitchFamily="18" charset="0"/>
              </a:rPr>
              <a:t>i</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formaterne</a:t>
            </a:r>
            <a:r>
              <a:rPr lang="en-GB" sz="800" dirty="0">
                <a:effectLst/>
                <a:latin typeface="+mj-lt"/>
                <a:ea typeface="Calibri" panose="020F0502020204030204" pitchFamily="34" charset="0"/>
                <a:cs typeface="Times New Roman" panose="02020603050405020304" pitchFamily="18" charset="0"/>
              </a:rPr>
              <a:t> 4:3 og 16:9</a:t>
            </a:r>
          </a:p>
          <a:p>
            <a:pPr marL="88900" lvl="0" indent="-88900">
              <a:lnSpc>
                <a:spcPct val="115000"/>
              </a:lnSpc>
              <a:spcAft>
                <a:spcPts val="0"/>
              </a:spcAft>
              <a:buFont typeface="Arial" panose="020B0604020202020204" pitchFamily="34" charset="0"/>
              <a:buChar char="•"/>
              <a:tabLst/>
            </a:pPr>
            <a:r>
              <a:rPr lang="en-GB" sz="800" dirty="0" err="1">
                <a:effectLst/>
                <a:latin typeface="+mj-lt"/>
                <a:ea typeface="Calibri" panose="020F0502020204030204" pitchFamily="34" charset="0"/>
                <a:cs typeface="Times New Roman" panose="02020603050405020304" pitchFamily="18" charset="0"/>
              </a:rPr>
              <a:t>i</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fuld</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eller</a:t>
            </a:r>
            <a:r>
              <a:rPr lang="en-GB" sz="800" dirty="0">
                <a:effectLst/>
                <a:latin typeface="+mj-lt"/>
                <a:ea typeface="Calibri" panose="020F0502020204030204" pitchFamily="34" charset="0"/>
                <a:cs typeface="Times New Roman" panose="02020603050405020304" pitchFamily="18" charset="0"/>
              </a:rPr>
              <a:t> ”tom” version (</a:t>
            </a:r>
            <a:r>
              <a:rPr lang="en-GB" sz="800" dirty="0" err="1">
                <a:effectLst/>
                <a:latin typeface="+mj-lt"/>
                <a:ea typeface="Calibri" panose="020F0502020204030204" pitchFamily="34" charset="0"/>
                <a:cs typeface="Times New Roman" panose="02020603050405020304" pitchFamily="18" charset="0"/>
              </a:rPr>
              <a:t>i</a:t>
            </a:r>
            <a:r>
              <a:rPr lang="en-GB" sz="800" dirty="0">
                <a:effectLst/>
                <a:latin typeface="+mj-lt"/>
                <a:ea typeface="Calibri" panose="020F0502020204030204" pitchFamily="34" charset="0"/>
                <a:cs typeface="Times New Roman" panose="02020603050405020304" pitchFamily="18" charset="0"/>
              </a:rPr>
              <a:t> den </a:t>
            </a:r>
            <a:r>
              <a:rPr lang="en-GB" sz="800" dirty="0" err="1">
                <a:effectLst/>
                <a:latin typeface="+mj-lt"/>
                <a:ea typeface="Calibri" panose="020F0502020204030204" pitchFamily="34" charset="0"/>
                <a:cs typeface="Times New Roman" panose="02020603050405020304" pitchFamily="18" charset="0"/>
              </a:rPr>
              <a:t>fulde</a:t>
            </a:r>
            <a:r>
              <a:rPr lang="en-GB" sz="800" dirty="0">
                <a:effectLst/>
                <a:latin typeface="+mj-lt"/>
                <a:ea typeface="Calibri" panose="020F0502020204030204" pitchFamily="34" charset="0"/>
                <a:cs typeface="Times New Roman" panose="02020603050405020304" pitchFamily="18" charset="0"/>
              </a:rPr>
              <a:t> version </a:t>
            </a:r>
            <a:r>
              <a:rPr lang="en-GB" sz="800" dirty="0" err="1">
                <a:effectLst/>
                <a:latin typeface="+mj-lt"/>
                <a:ea typeface="Calibri" panose="020F0502020204030204" pitchFamily="34" charset="0"/>
                <a:cs typeface="Times New Roman" panose="02020603050405020304" pitchFamily="18" charset="0"/>
              </a:rPr>
              <a:t>ser</a:t>
            </a:r>
            <a:r>
              <a:rPr lang="en-GB" sz="800" dirty="0">
                <a:effectLst/>
                <a:latin typeface="+mj-lt"/>
                <a:ea typeface="Calibri" panose="020F0502020204030204" pitchFamily="34" charset="0"/>
                <a:cs typeface="Times New Roman" panose="02020603050405020304" pitchFamily="18" charset="0"/>
              </a:rPr>
              <a:t> du et </a:t>
            </a:r>
            <a:r>
              <a:rPr lang="en-GB" sz="800" dirty="0" err="1">
                <a:effectLst/>
                <a:latin typeface="+mj-lt"/>
                <a:ea typeface="Calibri" panose="020F0502020204030204" pitchFamily="34" charset="0"/>
                <a:cs typeface="Times New Roman" panose="02020603050405020304" pitchFamily="18" charset="0"/>
              </a:rPr>
              <a:t>eksempel</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på</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hver</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diastype</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i</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venstrespalten</a:t>
            </a:r>
            <a:r>
              <a:rPr lang="en-GB" sz="800" dirty="0">
                <a:effectLst/>
                <a:latin typeface="+mj-lt"/>
                <a:ea typeface="Calibri" panose="020F0502020204030204" pitchFamily="34" charset="0"/>
                <a:cs typeface="Times New Roman" panose="02020603050405020304" pitchFamily="18" charset="0"/>
              </a:rPr>
              <a:t>)</a:t>
            </a:r>
          </a:p>
          <a:p>
            <a:pPr marL="88900" lvl="0" indent="-88900">
              <a:lnSpc>
                <a:spcPct val="115000"/>
              </a:lnSpc>
              <a:spcAft>
                <a:spcPts val="1000"/>
              </a:spcAft>
              <a:buFont typeface="Arial" panose="020B0604020202020204" pitchFamily="34" charset="0"/>
              <a:buChar char="•"/>
              <a:tabLst/>
            </a:pPr>
            <a:r>
              <a:rPr lang="en-GB" sz="800" dirty="0" err="1">
                <a:effectLst/>
                <a:latin typeface="+mj-lt"/>
                <a:ea typeface="Calibri" panose="020F0502020204030204" pitchFamily="34" charset="0"/>
                <a:cs typeface="Times New Roman" panose="02020603050405020304" pitchFamily="18" charset="0"/>
              </a:rPr>
              <a:t>samt</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en</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demopræsentation</a:t>
            </a:r>
            <a:r>
              <a:rPr lang="en-GB" sz="800" dirty="0">
                <a:effectLst/>
                <a:latin typeface="+mj-lt"/>
                <a:ea typeface="Calibri" panose="020F0502020204030204" pitchFamily="34" charset="0"/>
                <a:cs typeface="Times New Roman" panose="02020603050405020304" pitchFamily="18" charset="0"/>
              </a:rPr>
              <a:t> med </a:t>
            </a:r>
            <a:r>
              <a:rPr lang="en-GB" sz="800" dirty="0" err="1">
                <a:effectLst/>
                <a:latin typeface="+mj-lt"/>
                <a:ea typeface="Calibri" panose="020F0502020204030204" pitchFamily="34" charset="0"/>
                <a:cs typeface="Times New Roman" panose="02020603050405020304" pitchFamily="18" charset="0"/>
              </a:rPr>
              <a:t>indsat</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tekst</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på</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engelsk</a:t>
            </a:r>
            <a:endParaRPr lang="en-GB" sz="800" dirty="0">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en-GB" sz="800" dirty="0" err="1">
                <a:effectLst/>
                <a:latin typeface="+mj-lt"/>
                <a:ea typeface="Calibri" panose="020F0502020204030204" pitchFamily="34" charset="0"/>
                <a:cs typeface="Times New Roman" panose="02020603050405020304" pitchFamily="18" charset="0"/>
              </a:rPr>
              <a:t>Hvis</a:t>
            </a:r>
            <a:r>
              <a:rPr lang="en-GB" sz="800" dirty="0">
                <a:effectLst/>
                <a:latin typeface="+mj-lt"/>
                <a:ea typeface="Calibri" panose="020F0502020204030204" pitchFamily="34" charset="0"/>
                <a:cs typeface="Times New Roman" panose="02020603050405020304" pitchFamily="18" charset="0"/>
              </a:rPr>
              <a:t> du </a:t>
            </a:r>
            <a:r>
              <a:rPr lang="en-GB" sz="800" dirty="0" err="1">
                <a:effectLst/>
                <a:latin typeface="+mj-lt"/>
                <a:ea typeface="Calibri" panose="020F0502020204030204" pitchFamily="34" charset="0"/>
                <a:cs typeface="Times New Roman" panose="02020603050405020304" pitchFamily="18" charset="0"/>
              </a:rPr>
              <a:t>bruger</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en</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fuld</a:t>
            </a:r>
            <a:r>
              <a:rPr lang="en-GB" sz="800" dirty="0">
                <a:effectLst/>
                <a:latin typeface="+mj-lt"/>
                <a:ea typeface="Calibri" panose="020F0502020204030204" pitchFamily="34" charset="0"/>
                <a:cs typeface="Times New Roman" panose="02020603050405020304" pitchFamily="18" charset="0"/>
              </a:rPr>
              <a:t>” version, </a:t>
            </a:r>
            <a:r>
              <a:rPr lang="en-GB" sz="800" dirty="0" err="1">
                <a:effectLst/>
                <a:latin typeface="+mj-lt"/>
                <a:ea typeface="Calibri" panose="020F0502020204030204" pitchFamily="34" charset="0"/>
                <a:cs typeface="Times New Roman" panose="02020603050405020304" pitchFamily="18" charset="0"/>
              </a:rPr>
              <a:t>skal</a:t>
            </a:r>
            <a:r>
              <a:rPr lang="en-GB" sz="800" dirty="0">
                <a:effectLst/>
                <a:latin typeface="+mj-lt"/>
                <a:ea typeface="Calibri" panose="020F0502020204030204" pitchFamily="34" charset="0"/>
                <a:cs typeface="Times New Roman" panose="02020603050405020304" pitchFamily="18" charset="0"/>
              </a:rPr>
              <a:t> du </a:t>
            </a:r>
            <a:r>
              <a:rPr lang="en-GB" sz="800" dirty="0" err="1">
                <a:effectLst/>
                <a:latin typeface="+mj-lt"/>
                <a:ea typeface="Calibri" panose="020F0502020204030204" pitchFamily="34" charset="0"/>
                <a:cs typeface="Times New Roman" panose="02020603050405020304" pitchFamily="18" charset="0"/>
              </a:rPr>
              <a:t>slette</a:t>
            </a:r>
            <a:r>
              <a:rPr lang="en-GB" sz="800" dirty="0">
                <a:effectLst/>
                <a:latin typeface="+mj-lt"/>
                <a:ea typeface="Calibri" panose="020F0502020204030204" pitchFamily="34" charset="0"/>
                <a:cs typeface="Times New Roman" panose="02020603050405020304" pitchFamily="18" charset="0"/>
              </a:rPr>
              <a:t> de </a:t>
            </a:r>
            <a:r>
              <a:rPr lang="en-GB" sz="800" dirty="0" err="1">
                <a:effectLst/>
                <a:latin typeface="+mj-lt"/>
                <a:ea typeface="Calibri" panose="020F0502020204030204" pitchFamily="34" charset="0"/>
                <a:cs typeface="Times New Roman" panose="02020603050405020304" pitchFamily="18" charset="0"/>
              </a:rPr>
              <a:t>dias</a:t>
            </a:r>
            <a:r>
              <a:rPr lang="en-GB" sz="800" dirty="0">
                <a:effectLst/>
                <a:latin typeface="+mj-lt"/>
                <a:ea typeface="Calibri" panose="020F0502020204030204" pitchFamily="34" charset="0"/>
                <a:cs typeface="Times New Roman" panose="02020603050405020304" pitchFamily="18" charset="0"/>
              </a:rPr>
              <a:t>, du </a:t>
            </a:r>
            <a:r>
              <a:rPr lang="en-GB" sz="800" dirty="0" err="1">
                <a:effectLst/>
                <a:latin typeface="+mj-lt"/>
                <a:ea typeface="Calibri" panose="020F0502020204030204" pitchFamily="34" charset="0"/>
                <a:cs typeface="Times New Roman" panose="02020603050405020304" pitchFamily="18" charset="0"/>
              </a:rPr>
              <a:t>ikke</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vil</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bruge</a:t>
            </a:r>
            <a:r>
              <a:rPr lang="en-GB" sz="800" dirty="0">
                <a:effectLst/>
                <a:latin typeface="+mj-lt"/>
                <a:ea typeface="Calibri" panose="020F0502020204030204" pitchFamily="34" charset="0"/>
                <a:cs typeface="Times New Roman" panose="02020603050405020304" pitchFamily="18" charset="0"/>
              </a:rPr>
              <a:t>.</a:t>
            </a:r>
            <a:br>
              <a:rPr lang="en-GB" sz="800" dirty="0">
                <a:effectLst/>
                <a:latin typeface="+mj-lt"/>
                <a:ea typeface="Calibri" panose="020F0502020204030204" pitchFamily="34" charset="0"/>
                <a:cs typeface="Times New Roman" panose="02020603050405020304" pitchFamily="18" charset="0"/>
              </a:rPr>
            </a:br>
            <a:br>
              <a:rPr lang="en-GB" sz="800" dirty="0">
                <a:effectLst/>
                <a:latin typeface="+mj-lt"/>
                <a:ea typeface="Calibri" panose="020F0502020204030204" pitchFamily="34" charset="0"/>
                <a:cs typeface="Times New Roman" panose="02020603050405020304" pitchFamily="18" charset="0"/>
              </a:rPr>
            </a:br>
            <a:r>
              <a:rPr lang="en-GB" sz="800" dirty="0">
                <a:effectLst/>
                <a:latin typeface="+mj-lt"/>
                <a:ea typeface="Calibri" panose="020F0502020204030204" pitchFamily="34" charset="0"/>
                <a:cs typeface="Times New Roman" panose="02020603050405020304" pitchFamily="18" charset="0"/>
              </a:rPr>
              <a:t>Mac-</a:t>
            </a:r>
            <a:r>
              <a:rPr lang="en-GB" sz="800" dirty="0" err="1">
                <a:effectLst/>
                <a:latin typeface="+mj-lt"/>
                <a:ea typeface="Calibri" panose="020F0502020204030204" pitchFamily="34" charset="0"/>
                <a:cs typeface="Times New Roman" panose="02020603050405020304" pitchFamily="18" charset="0"/>
              </a:rPr>
              <a:t>brugere</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m.fl</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kan</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hente</a:t>
            </a:r>
            <a:r>
              <a:rPr lang="en-GB" sz="800" dirty="0">
                <a:effectLst/>
                <a:latin typeface="+mj-lt"/>
                <a:ea typeface="Calibri" panose="020F0502020204030204" pitchFamily="34" charset="0"/>
                <a:cs typeface="Times New Roman" panose="02020603050405020304" pitchFamily="18" charset="0"/>
              </a:rPr>
              <a:t> PowerPoint-</a:t>
            </a:r>
            <a:r>
              <a:rPr lang="en-GB" sz="800" dirty="0" err="1">
                <a:effectLst/>
                <a:latin typeface="+mj-lt"/>
                <a:ea typeface="Calibri" panose="020F0502020204030204" pitchFamily="34" charset="0"/>
                <a:cs typeface="Times New Roman" panose="02020603050405020304" pitchFamily="18" charset="0"/>
              </a:rPr>
              <a:t>skabelonerne</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på</a:t>
            </a:r>
            <a:r>
              <a:rPr lang="en-GB" sz="800" baseline="0" dirty="0">
                <a:effectLst/>
                <a:latin typeface="+mj-lt"/>
                <a:ea typeface="Calibri" panose="020F0502020204030204" pitchFamily="34" charset="0"/>
                <a:cs typeface="Times New Roman" panose="02020603050405020304" pitchFamily="18" charset="0"/>
              </a:rPr>
              <a:t> </a:t>
            </a:r>
            <a:r>
              <a:rPr lang="en-GB"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www.designguide.ku.dk/ku/</a:t>
            </a:r>
            <a:br>
              <a:rPr lang="en-GB" sz="800" dirty="0">
                <a:solidFill>
                  <a:schemeClr val="accent4"/>
                </a:solidFill>
                <a:effectLst/>
                <a:latin typeface="+mj-lt"/>
                <a:ea typeface="Calibri" panose="020F0502020204030204" pitchFamily="34" charset="0"/>
                <a:cs typeface="Times New Roman" panose="02020603050405020304" pitchFamily="18" charset="0"/>
                <a:hlinkClick r:id="rId2"/>
              </a:rPr>
            </a:br>
            <a:r>
              <a:rPr lang="en-GB" sz="800" dirty="0" err="1">
                <a:solidFill>
                  <a:schemeClr val="accent4"/>
                </a:solidFill>
                <a:effectLst/>
                <a:latin typeface="+mj-lt"/>
                <a:ea typeface="Calibri" panose="020F0502020204030204" pitchFamily="34" charset="0"/>
                <a:cs typeface="Times New Roman" panose="02020603050405020304" pitchFamily="18" charset="0"/>
                <a:hlinkClick r:id="rId2"/>
              </a:rPr>
              <a:t>skabeloner</a:t>
            </a:r>
            <a:r>
              <a:rPr lang="en-GB" sz="800" dirty="0">
                <a:solidFill>
                  <a:schemeClr val="accent4"/>
                </a:solidFill>
                <a:effectLst/>
                <a:latin typeface="+mj-lt"/>
                <a:ea typeface="Calibri" panose="020F0502020204030204" pitchFamily="34" charset="0"/>
                <a:cs typeface="Times New Roman" panose="02020603050405020304" pitchFamily="18" charset="0"/>
                <a:hlinkClick r:id="rId2"/>
              </a:rPr>
              <a:t>/</a:t>
            </a:r>
            <a:r>
              <a:rPr lang="en-GB" sz="800" dirty="0" err="1">
                <a:solidFill>
                  <a:schemeClr val="accent4"/>
                </a:solidFill>
                <a:effectLst/>
                <a:latin typeface="+mj-lt"/>
                <a:ea typeface="Calibri" panose="020F0502020204030204" pitchFamily="34" charset="0"/>
                <a:cs typeface="Times New Roman" panose="02020603050405020304" pitchFamily="18" charset="0"/>
                <a:hlinkClick r:id="rId2"/>
              </a:rPr>
              <a:t>powerpoint</a:t>
            </a:r>
            <a:r>
              <a:rPr lang="en-GB" sz="800" dirty="0">
                <a:solidFill>
                  <a:schemeClr val="accent4"/>
                </a:solidFill>
                <a:effectLst/>
                <a:latin typeface="+mj-lt"/>
                <a:ea typeface="Calibri" panose="020F0502020204030204" pitchFamily="34" charset="0"/>
                <a:cs typeface="Times New Roman" panose="02020603050405020304" pitchFamily="18" charset="0"/>
                <a:hlinkClick r:id="rId2"/>
              </a:rPr>
              <a:t>/</a:t>
            </a:r>
            <a:br>
              <a:rPr lang="en-GB" sz="800" dirty="0">
                <a:solidFill>
                  <a:schemeClr val="accent4"/>
                </a:solidFill>
                <a:effectLst/>
                <a:latin typeface="+mj-lt"/>
                <a:ea typeface="Calibri" panose="020F0502020204030204" pitchFamily="34" charset="0"/>
                <a:cs typeface="Times New Roman" panose="02020603050405020304" pitchFamily="18" charset="0"/>
                <a:hlinkClick r:id="rId2"/>
              </a:rPr>
            </a:br>
            <a:r>
              <a:rPr lang="en-GB" sz="800" dirty="0" err="1">
                <a:solidFill>
                  <a:schemeClr val="accent4"/>
                </a:solidFill>
                <a:effectLst/>
                <a:latin typeface="+mj-lt"/>
                <a:ea typeface="Calibri" panose="020F0502020204030204" pitchFamily="34" charset="0"/>
                <a:cs typeface="Times New Roman" panose="02020603050405020304" pitchFamily="18" charset="0"/>
                <a:hlinkClick r:id="rId2"/>
              </a:rPr>
              <a:t>praesentationer</a:t>
            </a:r>
            <a:r>
              <a:rPr lang="en-GB" sz="800" dirty="0">
                <a:solidFill>
                  <a:schemeClr val="accent4"/>
                </a:solidFill>
                <a:effectLst/>
                <a:latin typeface="+mj-lt"/>
                <a:ea typeface="Calibri" panose="020F0502020204030204" pitchFamily="34" charset="0"/>
                <a:cs typeface="Times New Roman" panose="02020603050405020304" pitchFamily="18" charset="0"/>
                <a:hlinkClick r:id="rId2"/>
              </a:rPr>
              <a:t>/</a:t>
            </a:r>
            <a:endParaRPr lang="en-GB"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Indsæt  din enheds navn (fx institut), sidenummer og dato</a:t>
            </a:r>
            <a:br>
              <a:rPr lang="en-GB" sz="1000" b="1" noProof="1">
                <a:solidFill>
                  <a:schemeClr val="tx1"/>
                </a:solidFill>
                <a:latin typeface="+mj-lt"/>
                <a:cs typeface="Arial" panose="020B0604020202020204" pitchFamily="34" charset="0"/>
              </a:rPr>
            </a:br>
            <a:r>
              <a:rPr lang="en-GB" sz="800" b="1" dirty="0">
                <a:effectLst/>
                <a:latin typeface="+mj-lt"/>
                <a:ea typeface="Calibri" panose="020F0502020204030204" pitchFamily="34" charset="0"/>
                <a:cs typeface="Times New Roman" panose="02020603050405020304" pitchFamily="18" charset="0"/>
              </a:rPr>
              <a:t>1. </a:t>
            </a:r>
            <a:r>
              <a:rPr lang="en-GB" sz="800" dirty="0" err="1">
                <a:effectLst/>
                <a:latin typeface="+mj-lt"/>
                <a:ea typeface="Calibri" panose="020F0502020204030204" pitchFamily="34" charset="0"/>
                <a:cs typeface="Times New Roman" panose="02020603050405020304" pitchFamily="18" charset="0"/>
              </a:rPr>
              <a:t>Vælg</a:t>
            </a:r>
            <a:r>
              <a:rPr lang="en-GB" sz="800" dirty="0">
                <a:effectLst/>
                <a:latin typeface="+mj-lt"/>
                <a:ea typeface="Calibri" panose="020F0502020204030204" pitchFamily="34" charset="0"/>
                <a:cs typeface="Times New Roman" panose="02020603050405020304" pitchFamily="18" charset="0"/>
              </a:rPr>
              <a:t> </a:t>
            </a:r>
            <a:r>
              <a:rPr lang="en-GB" sz="800" b="1" dirty="0" err="1">
                <a:effectLst/>
                <a:latin typeface="+mj-lt"/>
                <a:ea typeface="Calibri" panose="020F0502020204030204" pitchFamily="34" charset="0"/>
                <a:cs typeface="Times New Roman" panose="02020603050405020304" pitchFamily="18" charset="0"/>
              </a:rPr>
              <a:t>Indsæt</a:t>
            </a:r>
            <a:r>
              <a:rPr lang="en-GB" sz="800" b="1"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i</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topmenuen</a:t>
            </a:r>
            <a:r>
              <a:rPr lang="en-GB" sz="800" dirty="0">
                <a:effectLst/>
                <a:latin typeface="+mj-lt"/>
                <a:ea typeface="Calibri" panose="020F0502020204030204" pitchFamily="34" charset="0"/>
                <a:cs typeface="Times New Roman" panose="02020603050405020304" pitchFamily="18" charset="0"/>
              </a:rPr>
              <a:t> </a:t>
            </a:r>
          </a:p>
          <a:p>
            <a:pPr>
              <a:lnSpc>
                <a:spcPct val="90000"/>
              </a:lnSpc>
              <a:spcAft>
                <a:spcPts val="1000"/>
              </a:spcAft>
            </a:pPr>
            <a:r>
              <a:rPr lang="en-GB" sz="800" b="1" dirty="0">
                <a:effectLst/>
                <a:latin typeface="+mj-lt"/>
                <a:ea typeface="Calibri" panose="020F0502020204030204" pitchFamily="34" charset="0"/>
                <a:cs typeface="Times New Roman" panose="02020603050405020304" pitchFamily="18" charset="0"/>
              </a:rPr>
              <a:t>2. </a:t>
            </a:r>
            <a:r>
              <a:rPr lang="en-GB" sz="800" dirty="0" err="1">
                <a:effectLst/>
                <a:latin typeface="+mj-lt"/>
                <a:ea typeface="Calibri" panose="020F0502020204030204" pitchFamily="34" charset="0"/>
                <a:cs typeface="Times New Roman" panose="02020603050405020304" pitchFamily="18" charset="0"/>
              </a:rPr>
              <a:t>Vælg</a:t>
            </a:r>
            <a:r>
              <a:rPr lang="en-GB" sz="800" dirty="0">
                <a:effectLst/>
                <a:latin typeface="+mj-lt"/>
                <a:ea typeface="Calibri" panose="020F0502020204030204" pitchFamily="34" charset="0"/>
                <a:cs typeface="Times New Roman" panose="02020603050405020304" pitchFamily="18" charset="0"/>
              </a:rPr>
              <a:t> </a:t>
            </a:r>
            <a:r>
              <a:rPr lang="en-GB" sz="800" b="1" dirty="0" err="1">
                <a:effectLst/>
                <a:latin typeface="+mj-lt"/>
                <a:ea typeface="Calibri" panose="020F0502020204030204" pitchFamily="34" charset="0"/>
                <a:cs typeface="Times New Roman" panose="02020603050405020304" pitchFamily="18" charset="0"/>
              </a:rPr>
              <a:t>Sidehoved</a:t>
            </a:r>
            <a:r>
              <a:rPr lang="en-GB" sz="800" b="1" dirty="0">
                <a:effectLst/>
                <a:latin typeface="+mj-lt"/>
                <a:ea typeface="Calibri" panose="020F0502020204030204" pitchFamily="34" charset="0"/>
                <a:cs typeface="Times New Roman" panose="02020603050405020304" pitchFamily="18" charset="0"/>
              </a:rPr>
              <a:t> og </a:t>
            </a:r>
            <a:r>
              <a:rPr lang="en-GB" sz="800" b="1" dirty="0" err="1">
                <a:effectLst/>
                <a:latin typeface="+mj-lt"/>
                <a:ea typeface="Calibri" panose="020F0502020204030204" pitchFamily="34" charset="0"/>
                <a:cs typeface="Times New Roman" panose="02020603050405020304" pitchFamily="18" charset="0"/>
              </a:rPr>
              <a:t>Sidefod</a:t>
            </a:r>
            <a:endParaRPr lang="en-GB" sz="800" b="1" dirty="0">
              <a:effectLst/>
              <a:latin typeface="+mj-lt"/>
              <a:ea typeface="Calibri" panose="020F0502020204030204" pitchFamily="34" charset="0"/>
              <a:cs typeface="Times New Roman" panose="02020603050405020304" pitchFamily="18" charset="0"/>
            </a:endParaRPr>
          </a:p>
          <a:p>
            <a:pPr>
              <a:lnSpc>
                <a:spcPct val="90000"/>
              </a:lnSpc>
              <a:spcAft>
                <a:spcPts val="1000"/>
              </a:spcAft>
            </a:pPr>
            <a:r>
              <a:rPr lang="en-GB" sz="800" b="1" dirty="0">
                <a:effectLst/>
                <a:latin typeface="+mj-lt"/>
                <a:ea typeface="Calibri" panose="020F0502020204030204" pitchFamily="34" charset="0"/>
                <a:cs typeface="Times New Roman" panose="02020603050405020304" pitchFamily="18" charset="0"/>
              </a:rPr>
              <a:t>3. </a:t>
            </a:r>
            <a:r>
              <a:rPr lang="en-GB" sz="800" dirty="0" err="1">
                <a:effectLst/>
                <a:latin typeface="+mj-lt"/>
                <a:ea typeface="Calibri" panose="020F0502020204030204" pitchFamily="34" charset="0"/>
                <a:cs typeface="Times New Roman" panose="02020603050405020304" pitchFamily="18" charset="0"/>
              </a:rPr>
              <a:t>Udfyld</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felterne</a:t>
            </a:r>
            <a:endParaRPr lang="en-GB" sz="800" dirty="0">
              <a:effectLst/>
              <a:latin typeface="+mj-lt"/>
              <a:ea typeface="Calibri" panose="020F0502020204030204" pitchFamily="34" charset="0"/>
              <a:cs typeface="Times New Roman" panose="02020603050405020304" pitchFamily="18" charset="0"/>
            </a:endParaRPr>
          </a:p>
          <a:p>
            <a:pPr>
              <a:lnSpc>
                <a:spcPct val="90000"/>
              </a:lnSpc>
              <a:spcAft>
                <a:spcPts val="1000"/>
              </a:spcAft>
            </a:pPr>
            <a:r>
              <a:rPr lang="en-GB" sz="800" dirty="0">
                <a:effectLst/>
                <a:latin typeface="+mj-lt"/>
                <a:ea typeface="Calibri" panose="020F0502020204030204" pitchFamily="34" charset="0"/>
                <a:cs typeface="Times New Roman" panose="02020603050405020304" pitchFamily="18" charset="0"/>
              </a:rPr>
              <a:t>4. </a:t>
            </a:r>
            <a:r>
              <a:rPr lang="en-GB" sz="800" dirty="0" err="1">
                <a:effectLst/>
                <a:latin typeface="+mj-lt"/>
                <a:ea typeface="Calibri" panose="020F0502020204030204" pitchFamily="34" charset="0"/>
                <a:cs typeface="Times New Roman" panose="02020603050405020304" pitchFamily="18" charset="0"/>
              </a:rPr>
              <a:t>Vælg</a:t>
            </a:r>
            <a:r>
              <a:rPr lang="en-GB" sz="800" dirty="0">
                <a:effectLst/>
                <a:latin typeface="+mj-lt"/>
                <a:ea typeface="Calibri" panose="020F0502020204030204" pitchFamily="34" charset="0"/>
                <a:cs typeface="Times New Roman" panose="02020603050405020304" pitchFamily="18" charset="0"/>
              </a:rPr>
              <a:t> </a:t>
            </a:r>
            <a:r>
              <a:rPr lang="en-GB" sz="800" b="1" dirty="0" err="1">
                <a:effectLst/>
                <a:latin typeface="+mj-lt"/>
                <a:ea typeface="Calibri" panose="020F0502020204030204" pitchFamily="34" charset="0"/>
                <a:cs typeface="Times New Roman" panose="02020603050405020304" pitchFamily="18" charset="0"/>
              </a:rPr>
              <a:t>Anvend</a:t>
            </a:r>
            <a:r>
              <a:rPr lang="en-GB" sz="800" b="1" dirty="0">
                <a:effectLst/>
                <a:latin typeface="+mj-lt"/>
                <a:ea typeface="Calibri" panose="020F0502020204030204" pitchFamily="34" charset="0"/>
                <a:cs typeface="Times New Roman" panose="02020603050405020304" pitchFamily="18" charset="0"/>
              </a:rPr>
              <a:t> </a:t>
            </a:r>
            <a:r>
              <a:rPr lang="en-GB" sz="800" b="1" dirty="0" err="1">
                <a:effectLst/>
                <a:latin typeface="+mj-lt"/>
                <a:ea typeface="Calibri" panose="020F0502020204030204" pitchFamily="34" charset="0"/>
                <a:cs typeface="Times New Roman" panose="02020603050405020304" pitchFamily="18" charset="0"/>
              </a:rPr>
              <a:t>på</a:t>
            </a:r>
            <a:r>
              <a:rPr lang="en-GB" sz="800" b="1" dirty="0">
                <a:effectLst/>
                <a:latin typeface="+mj-lt"/>
                <a:ea typeface="Calibri" panose="020F0502020204030204" pitchFamily="34" charset="0"/>
                <a:cs typeface="Times New Roman" panose="02020603050405020304" pitchFamily="18" charset="0"/>
              </a:rPr>
              <a:t> </a:t>
            </a:r>
            <a:r>
              <a:rPr lang="en-GB" sz="800" b="1" dirty="0" err="1">
                <a:effectLst/>
                <a:latin typeface="+mj-lt"/>
                <a:ea typeface="Calibri" panose="020F0502020204030204" pitchFamily="34" charset="0"/>
                <a:cs typeface="Times New Roman" panose="02020603050405020304" pitchFamily="18" charset="0"/>
              </a:rPr>
              <a:t>alle</a:t>
            </a:r>
            <a:r>
              <a:rPr lang="en-GB" sz="800" b="1" dirty="0">
                <a:effectLst/>
                <a:latin typeface="+mj-lt"/>
                <a:ea typeface="Calibri" panose="020F0502020204030204" pitchFamily="34" charset="0"/>
                <a:cs typeface="Times New Roman" panose="02020603050405020304" pitchFamily="18" charset="0"/>
              </a:rPr>
              <a:t> </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eller</a:t>
            </a:r>
            <a:r>
              <a:rPr lang="en-GB" sz="800" dirty="0">
                <a:effectLst/>
                <a:latin typeface="+mj-lt"/>
                <a:ea typeface="Calibri" panose="020F0502020204030204" pitchFamily="34" charset="0"/>
                <a:cs typeface="Times New Roman" panose="02020603050405020304" pitchFamily="18" charset="0"/>
              </a:rPr>
              <a:t> </a:t>
            </a:r>
            <a:r>
              <a:rPr lang="en-GB" sz="800" b="1" dirty="0" err="1">
                <a:effectLst/>
                <a:latin typeface="+mj-lt"/>
                <a:ea typeface="Calibri" panose="020F0502020204030204" pitchFamily="34" charset="0"/>
                <a:cs typeface="Times New Roman" panose="02020603050405020304" pitchFamily="18" charset="0"/>
              </a:rPr>
              <a:t>Anvend</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hvis</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det</a:t>
            </a:r>
            <a:r>
              <a:rPr lang="en-GB" sz="800" dirty="0">
                <a:effectLst/>
                <a:latin typeface="+mj-lt"/>
                <a:ea typeface="Calibri" panose="020F0502020204030204" pitchFamily="34" charset="0"/>
                <a:cs typeface="Times New Roman" panose="02020603050405020304" pitchFamily="18" charset="0"/>
              </a:rPr>
              <a:t> kun </a:t>
            </a:r>
            <a:r>
              <a:rPr lang="en-GB" sz="800" dirty="0" err="1">
                <a:effectLst/>
                <a:latin typeface="+mj-lt"/>
                <a:ea typeface="Calibri" panose="020F0502020204030204" pitchFamily="34" charset="0"/>
                <a:cs typeface="Times New Roman" panose="02020603050405020304" pitchFamily="18" charset="0"/>
              </a:rPr>
              <a:t>skal</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være</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på</a:t>
            </a:r>
            <a:r>
              <a:rPr lang="en-GB" sz="800" dirty="0">
                <a:effectLst/>
                <a:latin typeface="+mj-lt"/>
                <a:ea typeface="Calibri" panose="020F0502020204030204" pitchFamily="34" charset="0"/>
                <a:cs typeface="Times New Roman" panose="02020603050405020304" pitchFamily="18" charset="0"/>
              </a:rPr>
              <a:t> et </a:t>
            </a:r>
            <a:r>
              <a:rPr lang="en-GB" sz="800" dirty="0" err="1">
                <a:effectLst/>
                <a:latin typeface="+mj-lt"/>
                <a:ea typeface="Calibri" panose="020F0502020204030204" pitchFamily="34" charset="0"/>
                <a:cs typeface="Times New Roman" panose="02020603050405020304" pitchFamily="18" charset="0"/>
              </a:rPr>
              <a:t>enkelt</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dias</a:t>
            </a:r>
            <a:r>
              <a:rPr lang="en-GB" sz="800" dirty="0">
                <a:effectLst/>
                <a:latin typeface="+mj-lt"/>
                <a:ea typeface="Calibri" panose="020F0502020204030204" pitchFamily="34" charset="0"/>
                <a:cs typeface="Times New Roman" panose="02020603050405020304" pitchFamily="18" charset="0"/>
              </a:rPr>
              <a:t>/slide</a:t>
            </a:r>
          </a:p>
          <a:p>
            <a:pPr>
              <a:lnSpc>
                <a:spcPct val="90000"/>
              </a:lnSpc>
              <a:spcAft>
                <a:spcPts val="1000"/>
              </a:spcAft>
            </a:pPr>
            <a:r>
              <a:rPr lang="en-GB" sz="800" dirty="0" err="1">
                <a:effectLst/>
                <a:latin typeface="+mj-lt"/>
                <a:ea typeface="Calibri" panose="020F0502020204030204" pitchFamily="34" charset="0"/>
                <a:cs typeface="Times New Roman" panose="02020603050405020304" pitchFamily="18" charset="0"/>
              </a:rPr>
              <a:t>Oplysningerne</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placeres</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i</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højre</a:t>
            </a:r>
            <a:r>
              <a:rPr lang="en-GB" sz="800" dirty="0">
                <a:effectLst/>
                <a:latin typeface="+mj-lt"/>
                <a:ea typeface="Calibri" panose="020F0502020204030204" pitchFamily="34" charset="0"/>
                <a:cs typeface="Times New Roman" panose="02020603050405020304" pitchFamily="18" charset="0"/>
              </a:rPr>
              <a:t> side </a:t>
            </a:r>
            <a:r>
              <a:rPr lang="en-GB" sz="800" dirty="0" err="1">
                <a:effectLst/>
                <a:latin typeface="+mj-lt"/>
                <a:ea typeface="Calibri" panose="020F0502020204030204" pitchFamily="34" charset="0"/>
                <a:cs typeface="Times New Roman" panose="02020603050405020304" pitchFamily="18" charset="0"/>
              </a:rPr>
              <a:t>af</a:t>
            </a:r>
            <a:r>
              <a:rPr lang="en-GB" sz="800" dirty="0">
                <a:effectLst/>
                <a:latin typeface="+mj-lt"/>
                <a:ea typeface="Calibri" panose="020F0502020204030204" pitchFamily="34" charset="0"/>
                <a:cs typeface="Times New Roman" panose="02020603050405020304" pitchFamily="18" charset="0"/>
              </a:rPr>
              <a:t> den </a:t>
            </a:r>
            <a:r>
              <a:rPr lang="en-GB" sz="800" dirty="0" err="1">
                <a:effectLst/>
                <a:latin typeface="+mj-lt"/>
                <a:ea typeface="Calibri" panose="020F0502020204030204" pitchFamily="34" charset="0"/>
                <a:cs typeface="Times New Roman" panose="02020603050405020304" pitchFamily="18" charset="0"/>
              </a:rPr>
              <a:t>grå</a:t>
            </a:r>
            <a:r>
              <a:rPr lang="en-GB" sz="800" dirty="0">
                <a:effectLst/>
                <a:latin typeface="+mj-lt"/>
                <a:ea typeface="Calibri" panose="020F0502020204030204" pitchFamily="34" charset="0"/>
                <a:cs typeface="Times New Roman" panose="02020603050405020304" pitchFamily="18" charset="0"/>
              </a:rPr>
              <a:t> </a:t>
            </a:r>
            <a:r>
              <a:rPr lang="en-GB" sz="800" dirty="0" err="1">
                <a:effectLst/>
                <a:latin typeface="+mj-lt"/>
                <a:ea typeface="Calibri" panose="020F0502020204030204" pitchFamily="34" charset="0"/>
                <a:cs typeface="Times New Roman" panose="02020603050405020304" pitchFamily="18" charset="0"/>
              </a:rPr>
              <a:t>topbjælke</a:t>
            </a:r>
            <a:r>
              <a:rPr lang="en-GB" sz="800" dirty="0">
                <a:effectLst/>
                <a:latin typeface="+mj-lt"/>
                <a:ea typeface="Calibri" panose="020F0502020204030204" pitchFamily="34" charset="0"/>
                <a:cs typeface="Times New Roman" panose="02020603050405020304" pitchFamily="18" charset="0"/>
              </a:rPr>
              <a:t>.</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en-GB" sz="1000" b="1" noProof="1">
                <a:solidFill>
                  <a:schemeClr val="tx1"/>
                </a:solidFill>
                <a:latin typeface="+mn-lt"/>
                <a:cs typeface="Arial" panose="020B0604020202020204" pitchFamily="34" charset="0"/>
              </a:rPr>
              <a:t>Lav nyt dias/slide (hhv. 2010- + 2013- og 2016-version) </a:t>
            </a:r>
            <a:br>
              <a:rPr lang="en-GB" sz="1000" b="1" noProof="1">
                <a:solidFill>
                  <a:schemeClr val="tx1"/>
                </a:solidFill>
                <a:latin typeface="+mn-lt"/>
                <a:cs typeface="Arial" panose="020B0604020202020204" pitchFamily="34" charset="0"/>
              </a:rPr>
            </a:br>
            <a:r>
              <a:rPr lang="en-GB" altLang="da-DK" sz="800" b="1" noProof="1">
                <a:solidFill>
                  <a:schemeClr val="tx1"/>
                </a:solidFill>
                <a:latin typeface="+mn-lt"/>
                <a:cs typeface="Arial" panose="020B0604020202020204" pitchFamily="34" charset="0"/>
              </a:rPr>
              <a:t>1. </a:t>
            </a:r>
            <a:r>
              <a:rPr lang="en-GB" altLang="da-DK" sz="800" noProof="1">
                <a:solidFill>
                  <a:schemeClr val="tx1"/>
                </a:solidFill>
                <a:latin typeface="+mn-lt"/>
                <a:cs typeface="Arial" panose="020B0604020202020204" pitchFamily="34" charset="0"/>
              </a:rPr>
              <a:t>Klik på </a:t>
            </a:r>
            <a:r>
              <a:rPr lang="en-GB"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Diastype</a:t>
            </a:r>
            <a:br>
              <a:rPr lang="en-GB" sz="1000" b="1" noProof="1">
                <a:solidFill>
                  <a:schemeClr val="tx1"/>
                </a:solidFill>
                <a:latin typeface="+mn-lt"/>
                <a:cs typeface="Arial" panose="020B0604020202020204" pitchFamily="34" charset="0"/>
              </a:rPr>
            </a:br>
            <a:r>
              <a:rPr lang="en-GB" altLang="da-DK" sz="800" b="1" noProof="1">
                <a:solidFill>
                  <a:schemeClr val="tx1"/>
                </a:solidFill>
                <a:latin typeface="+mn-lt"/>
                <a:cs typeface="Arial" panose="020B0604020202020204" pitchFamily="34" charset="0"/>
              </a:rPr>
              <a:t>1. </a:t>
            </a:r>
            <a:r>
              <a:rPr lang="en-GB" altLang="da-DK" sz="800" noProof="1">
                <a:solidFill>
                  <a:schemeClr val="tx1"/>
                </a:solidFill>
                <a:latin typeface="+mn-lt"/>
                <a:cs typeface="Arial" panose="020B0604020202020204" pitchFamily="34" charset="0"/>
              </a:rPr>
              <a:t>Klik på </a:t>
            </a:r>
            <a:r>
              <a:rPr lang="en-GB" altLang="da-DK" sz="800" b="1" noProof="1">
                <a:solidFill>
                  <a:schemeClr val="tx1"/>
                </a:solidFill>
                <a:latin typeface="+mn-lt"/>
                <a:cs typeface="Arial" panose="020B0604020202020204" pitchFamily="34" charset="0"/>
              </a:rPr>
              <a:t>Startside/Hjem</a:t>
            </a:r>
          </a:p>
          <a:p>
            <a:pPr eaLnBrk="1" hangingPunct="1">
              <a:spcAft>
                <a:spcPts val="600"/>
              </a:spcAft>
              <a:defRPr/>
            </a:pPr>
            <a:r>
              <a:rPr lang="en-GB" altLang="da-DK" sz="800" b="1" noProof="1">
                <a:solidFill>
                  <a:schemeClr val="tx1"/>
                </a:solidFill>
                <a:latin typeface="+mn-lt"/>
                <a:cs typeface="Arial" panose="020B0604020202020204" pitchFamily="34" charset="0"/>
              </a:rPr>
              <a:t>2.</a:t>
            </a:r>
            <a:r>
              <a:rPr lang="en-GB" altLang="da-DK" sz="800" b="1" baseline="0" noProof="1">
                <a:solidFill>
                  <a:schemeClr val="tx1"/>
                </a:solidFill>
                <a:latin typeface="+mn-lt"/>
                <a:cs typeface="Arial" panose="020B0604020202020204" pitchFamily="34" charset="0"/>
              </a:rPr>
              <a:t> </a:t>
            </a:r>
            <a:r>
              <a:rPr lang="en-GB" altLang="da-DK" sz="800" baseline="0" noProof="1">
                <a:solidFill>
                  <a:schemeClr val="tx1"/>
                </a:solidFill>
                <a:latin typeface="+mn-lt"/>
                <a:cs typeface="Arial" panose="020B0604020202020204" pitchFamily="34" charset="0"/>
              </a:rPr>
              <a:t>Vælg </a:t>
            </a:r>
            <a:r>
              <a:rPr lang="en-GB" altLang="da-DK" sz="800" b="1" baseline="0" noProof="1">
                <a:solidFill>
                  <a:schemeClr val="tx1"/>
                </a:solidFill>
                <a:latin typeface="+mn-lt"/>
                <a:cs typeface="Arial" panose="020B0604020202020204" pitchFamily="34" charset="0"/>
              </a:rPr>
              <a:t>Layout</a:t>
            </a:r>
            <a:r>
              <a:rPr lang="en-GB"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Skrift</a:t>
            </a:r>
            <a:br>
              <a:rPr lang="en-GB" sz="1000" b="1" noProof="1">
                <a:solidFill>
                  <a:schemeClr val="tx1"/>
                </a:solidFill>
                <a:latin typeface="+mn-lt"/>
                <a:cs typeface="Arial" panose="020B0604020202020204" pitchFamily="34" charset="0"/>
              </a:rPr>
            </a:br>
            <a:r>
              <a:rPr lang="en-GB" altLang="da-DK" sz="800" b="0" noProof="1">
                <a:solidFill>
                  <a:schemeClr val="tx1"/>
                </a:solidFill>
                <a:latin typeface="+mn-lt"/>
                <a:cs typeface="Arial" panose="020B0604020202020204" pitchFamily="34" charset="0"/>
              </a:rPr>
              <a:t>KU Anvender skriften Microsoft New Tai Lue i PowerPoint.</a:t>
            </a:r>
            <a:endParaRPr lang="en-GB"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en-GB"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1. </a:t>
            </a:r>
            <a:r>
              <a:rPr lang="en-GB" sz="800" b="0" noProof="1">
                <a:solidFill>
                  <a:schemeClr val="tx1"/>
                </a:solidFill>
                <a:latin typeface="+mj-lt"/>
                <a:cs typeface="Arial" panose="020B0604020202020204" pitchFamily="34" charset="0"/>
              </a:rPr>
              <a:t>Klik på </a:t>
            </a:r>
            <a:r>
              <a:rPr lang="en-GB"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Vælg </a:t>
            </a:r>
            <a:r>
              <a:rPr lang="en-GB" sz="800" b="1" noProof="1">
                <a:solidFill>
                  <a:schemeClr val="tx1"/>
                </a:solidFill>
                <a:latin typeface="+mj-lt"/>
                <a:cs typeface="Arial" panose="020B0604020202020204" pitchFamily="34" charset="0"/>
              </a:rPr>
              <a:t>Gitterlinjer</a:t>
            </a:r>
            <a:r>
              <a:rPr lang="en-GB" sz="800" b="0" noProof="1">
                <a:solidFill>
                  <a:schemeClr val="tx1"/>
                </a:solidFill>
                <a:latin typeface="+mj-lt"/>
                <a:cs typeface="Arial" panose="020B0604020202020204" pitchFamily="34" charset="0"/>
              </a:rPr>
              <a:t> og/eller </a:t>
            </a:r>
            <a:r>
              <a:rPr lang="en-GB"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1. </a:t>
            </a:r>
            <a:r>
              <a:rPr lang="en-GB"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Hold </a:t>
            </a:r>
            <a:r>
              <a:rPr lang="en-GB" sz="800" b="1" noProof="1">
                <a:solidFill>
                  <a:schemeClr val="tx1"/>
                </a:solidFill>
                <a:latin typeface="+mj-lt"/>
                <a:cs typeface="Arial" panose="020B0604020202020204" pitchFamily="34" charset="0"/>
              </a:rPr>
              <a:t>CTRL</a:t>
            </a:r>
            <a:r>
              <a:rPr lang="en-GB"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Tip: </a:t>
            </a:r>
            <a:r>
              <a:rPr lang="en-GB" sz="800" b="0" noProof="1">
                <a:solidFill>
                  <a:schemeClr val="tx1"/>
                </a:solidFill>
                <a:latin typeface="+mj-lt"/>
                <a:cs typeface="Arial" panose="020B0604020202020204" pitchFamily="34" charset="0"/>
              </a:rPr>
              <a:t>Tryk </a:t>
            </a:r>
            <a:r>
              <a:rPr lang="en-GB" sz="800" b="1" noProof="1">
                <a:solidFill>
                  <a:schemeClr val="tx1"/>
                </a:solidFill>
                <a:latin typeface="+mj-lt"/>
                <a:cs typeface="Arial" panose="020B0604020202020204" pitchFamily="34" charset="0"/>
              </a:rPr>
              <a:t>Alt + F9</a:t>
            </a:r>
            <a:r>
              <a:rPr lang="en-GB"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Indsæt billede</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På layouts med billedholder: Klik på ikon og vælg </a:t>
            </a:r>
            <a:r>
              <a:rPr lang="en-GB"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Du kan hente KU-billeder, som er tilpasset og minimeret til henholdsvis 4:3- og 16:9-format via dette link:</a:t>
            </a:r>
            <a:br>
              <a:rPr lang="en-GB" sz="800" b="0"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 </a:t>
            </a:r>
            <a:r>
              <a:rPr lang="en-GB" sz="800" b="0" noProof="1">
                <a:solidFill>
                  <a:schemeClr val="accent4"/>
                </a:solidFill>
                <a:latin typeface="+mj-lt"/>
                <a:cs typeface="Arial" panose="020B0604020202020204" pitchFamily="34" charset="0"/>
                <a:hlinkClick r:id="rId4"/>
              </a:rPr>
              <a:t>http://image.ku.dk/lightbox/211/13407586855728741badb20/</a:t>
            </a:r>
            <a:r>
              <a:rPr lang="en-GB" sz="800" b="0" baseline="0" noProof="1">
                <a:solidFill>
                  <a:schemeClr val="accent4"/>
                </a:solidFill>
                <a:latin typeface="+mj-lt"/>
                <a:cs typeface="Arial" panose="020B0604020202020204" pitchFamily="34" charset="0"/>
                <a:hlinkClick r:id="rId4"/>
              </a:rPr>
              <a:t> </a:t>
            </a:r>
            <a:endParaRPr lang="en-GB"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Billedstørrelser</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4:3-format: 1.500 x 1.073 pixels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Beskær billede</a:t>
            </a:r>
            <a:br>
              <a:rPr lang="en-GB" sz="1000" b="1" noProof="1">
                <a:solidFill>
                  <a:schemeClr val="tx1"/>
                </a:solidFill>
                <a:latin typeface="+mj-lt"/>
                <a:cs typeface="Arial" panose="020B0604020202020204" pitchFamily="34" charset="0"/>
              </a:rPr>
            </a:br>
            <a:r>
              <a:rPr lang="en-GB" sz="800" b="1" noProof="1">
                <a:solidFill>
                  <a:schemeClr val="tx1"/>
                </a:solidFill>
                <a:latin typeface="+mj-lt"/>
                <a:cs typeface="Arial" panose="020B0604020202020204" pitchFamily="34" charset="0"/>
              </a:rPr>
              <a:t>1</a:t>
            </a:r>
            <a:r>
              <a:rPr lang="en-GB" sz="800" b="0" noProof="1">
                <a:solidFill>
                  <a:schemeClr val="tx1"/>
                </a:solidFill>
                <a:latin typeface="+mj-lt"/>
                <a:cs typeface="Arial" panose="020B0604020202020204" pitchFamily="34" charset="0"/>
              </a:rPr>
              <a:t>. Klik </a:t>
            </a:r>
            <a:r>
              <a:rPr lang="en-GB" sz="800" b="1" noProof="1">
                <a:solidFill>
                  <a:schemeClr val="tx1"/>
                </a:solidFill>
                <a:latin typeface="+mj-lt"/>
                <a:cs typeface="Arial" panose="020B0604020202020204" pitchFamily="34" charset="0"/>
              </a:rPr>
              <a:t>Beskær</a:t>
            </a:r>
            <a:r>
              <a:rPr lang="en-GB"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Ønsker du at skalere billedet, så hold </a:t>
            </a:r>
            <a:r>
              <a:rPr lang="en-GB" sz="800" b="1" noProof="1">
                <a:solidFill>
                  <a:schemeClr val="tx1"/>
                </a:solidFill>
                <a:latin typeface="+mj-lt"/>
                <a:cs typeface="Arial" panose="020B0604020202020204" pitchFamily="34" charset="0"/>
              </a:rPr>
              <a:t>SHIFT</a:t>
            </a:r>
            <a:r>
              <a:rPr lang="en-GB"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3. </a:t>
            </a:r>
            <a:r>
              <a:rPr lang="en-GB" sz="800" b="0" noProof="1">
                <a:solidFill>
                  <a:schemeClr val="tx1"/>
                </a:solidFill>
                <a:latin typeface="+mj-lt"/>
                <a:cs typeface="Arial" panose="020B0604020202020204" pitchFamily="34" charset="0"/>
              </a:rPr>
              <a:t>Højreklik på billedet og vælg </a:t>
            </a:r>
            <a:r>
              <a:rPr lang="en-GB"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Tip: </a:t>
            </a:r>
            <a:r>
              <a:rPr lang="en-GB"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en-GB"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Skabelonens farver</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Mere information</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Se</a:t>
            </a:r>
            <a:r>
              <a:rPr lang="en-GB" sz="800" b="0" baseline="0" noProof="1">
                <a:solidFill>
                  <a:schemeClr val="tx1"/>
                </a:solidFill>
                <a:latin typeface="+mj-lt"/>
                <a:cs typeface="Arial" panose="020B0604020202020204" pitchFamily="34" charset="0"/>
              </a:rPr>
              <a:t> designguiden</a:t>
            </a:r>
            <a:r>
              <a:rPr lang="en-GB" sz="800" b="0" noProof="1">
                <a:solidFill>
                  <a:schemeClr val="tx1"/>
                </a:solidFill>
                <a:latin typeface="+mj-lt"/>
                <a:cs typeface="Arial" panose="020B0604020202020204" pitchFamily="34" charset="0"/>
              </a:rPr>
              <a:t> på</a:t>
            </a:r>
            <a:br>
              <a:rPr lang="en-GB" sz="800" b="0" baseline="0" noProof="1">
                <a:solidFill>
                  <a:schemeClr val="tx1"/>
                </a:solidFill>
                <a:latin typeface="+mj-lt"/>
                <a:cs typeface="Arial" panose="020B0604020202020204" pitchFamily="34" charset="0"/>
              </a:rPr>
            </a:br>
            <a:r>
              <a:rPr lang="en-GB" sz="800" b="0" noProof="1">
                <a:solidFill>
                  <a:schemeClr val="accent4"/>
                </a:solidFill>
                <a:latin typeface="+mj-lt"/>
                <a:cs typeface="Arial" panose="020B0604020202020204" pitchFamily="34" charset="0"/>
                <a:hlinkClick r:id="rId5"/>
              </a:rPr>
              <a:t>www.designguide.ku.dk/ku/</a:t>
            </a:r>
            <a:br>
              <a:rPr lang="en-GB" sz="800" b="0" noProof="1">
                <a:solidFill>
                  <a:schemeClr val="accent4"/>
                </a:solidFill>
                <a:latin typeface="+mj-lt"/>
                <a:cs typeface="Arial" panose="020B0604020202020204" pitchFamily="34" charset="0"/>
                <a:hlinkClick r:id="rId5"/>
              </a:rPr>
            </a:br>
            <a:r>
              <a:rPr lang="en-GB" sz="800" b="0" noProof="1">
                <a:solidFill>
                  <a:schemeClr val="accent4"/>
                </a:solidFill>
                <a:latin typeface="+mj-lt"/>
                <a:cs typeface="Arial" panose="020B0604020202020204" pitchFamily="34" charset="0"/>
                <a:hlinkClick r:id="rId5"/>
              </a:rPr>
              <a:t>skabeloner/powerpoint/</a:t>
            </a:r>
            <a:br>
              <a:rPr lang="en-GB" sz="800" b="0" noProof="1">
                <a:solidFill>
                  <a:schemeClr val="accent4"/>
                </a:solidFill>
                <a:latin typeface="+mj-lt"/>
                <a:cs typeface="Arial" panose="020B0604020202020204" pitchFamily="34" charset="0"/>
                <a:hlinkClick r:id="rId5"/>
              </a:rPr>
            </a:br>
            <a:r>
              <a:rPr lang="en-GB" sz="800" b="0" noProof="1">
                <a:solidFill>
                  <a:schemeClr val="accent4"/>
                </a:solidFill>
                <a:latin typeface="+mj-lt"/>
                <a:cs typeface="Arial" panose="020B0604020202020204" pitchFamily="34" charset="0"/>
                <a:hlinkClick r:id="rId5"/>
              </a:rPr>
              <a:t>praesentationer/</a:t>
            </a:r>
            <a:endParaRPr lang="en-GB"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6"/>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7"/>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8"/>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altLang="da-DK" sz="800" b="1" noProof="1">
                <a:solidFill>
                  <a:schemeClr val="tx1"/>
                </a:solidFill>
                <a:latin typeface="+mn-lt"/>
                <a:cs typeface="Arial" panose="020B0604020202020204" pitchFamily="34" charset="0"/>
              </a:rPr>
              <a:t>2.</a:t>
            </a:r>
            <a:r>
              <a:rPr lang="en-GB" altLang="da-DK" sz="800" b="1" baseline="0" noProof="1">
                <a:solidFill>
                  <a:schemeClr val="tx1"/>
                </a:solidFill>
                <a:latin typeface="+mn-lt"/>
                <a:cs typeface="Arial" panose="020B0604020202020204" pitchFamily="34" charset="0"/>
              </a:rPr>
              <a:t> </a:t>
            </a:r>
            <a:r>
              <a:rPr lang="en-GB" altLang="da-DK" sz="800" baseline="0" noProof="1">
                <a:solidFill>
                  <a:schemeClr val="tx1"/>
                </a:solidFill>
                <a:latin typeface="+mn-lt"/>
                <a:cs typeface="Arial" panose="020B0604020202020204" pitchFamily="34" charset="0"/>
              </a:rPr>
              <a:t>Under knappen </a:t>
            </a:r>
            <a:r>
              <a:rPr lang="en-GB" altLang="da-DK" sz="800" b="1" baseline="0" noProof="1">
                <a:solidFill>
                  <a:schemeClr val="tx1"/>
                </a:solidFill>
                <a:latin typeface="+mn-lt"/>
                <a:cs typeface="Arial" panose="020B0604020202020204" pitchFamily="34" charset="0"/>
              </a:rPr>
              <a:t>Nyt dias/Nyt slide</a:t>
            </a:r>
            <a:r>
              <a:rPr lang="en-GB"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en-GB"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740279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1" name="Content Placeholder 1"/>
          <p:cNvSpPr>
            <a:spLocks noGrp="1"/>
          </p:cNvSpPr>
          <p:nvPr>
            <p:ph idx="11"/>
          </p:nvPr>
        </p:nvSpPr>
        <p:spPr>
          <a:xfrm>
            <a:off x="0" y="2852937"/>
            <a:ext cx="12192000" cy="4005064"/>
          </a:xfrm>
          <a:prstGeom prst="rect">
            <a:avLst/>
          </a:prstGeom>
        </p:spPr>
        <p:txBody>
          <a:bodyPr lIns="360000" tIns="288000" rIns="0" bIns="0"/>
          <a:lstStyle>
            <a:lvl1pPr>
              <a:lnSpc>
                <a:spcPct val="150000"/>
              </a:lnSpc>
              <a:defRPr sz="1600" b="1"/>
            </a:lvl1pPr>
            <a:lvl2pPr>
              <a:lnSpc>
                <a:spcPct val="150000"/>
              </a:lnSpc>
              <a:defRPr sz="1600"/>
            </a:lvl2pPr>
            <a:lvl3pPr>
              <a:lnSpc>
                <a:spcPct val="150000"/>
              </a:lnSpc>
              <a:defRPr/>
            </a:lvl3pPr>
            <a:lvl4pPr>
              <a:lnSpc>
                <a:spcPct val="150000"/>
              </a:lnSpc>
              <a:defRPr/>
            </a:lvl4pPr>
            <a:lvl5pPr>
              <a:lnSpc>
                <a:spcPct val="15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7"/>
          <p:cNvSpPr>
            <a:spLocks noGrp="1"/>
          </p:cNvSpPr>
          <p:nvPr>
            <p:ph type="pic" idx="1"/>
          </p:nvPr>
        </p:nvSpPr>
        <p:spPr>
          <a:xfrm>
            <a:off x="0" y="3473"/>
            <a:ext cx="12192000" cy="2232248"/>
          </a:xfrm>
          <a:prstGeom prst="rect">
            <a:avLst/>
          </a:prstGeom>
        </p:spPr>
      </p:sp>
      <p:sp>
        <p:nvSpPr>
          <p:cNvPr id="7" name="Title 4"/>
          <p:cNvSpPr>
            <a:spLocks noGrp="1"/>
          </p:cNvSpPr>
          <p:nvPr>
            <p:ph type="title"/>
          </p:nvPr>
        </p:nvSpPr>
        <p:spPr>
          <a:xfrm>
            <a:off x="0" y="2232248"/>
            <a:ext cx="12192000" cy="620688"/>
          </a:xfrm>
          <a:prstGeom prst="rect">
            <a:avLst/>
          </a:prstGeom>
        </p:spPr>
        <p:txBody>
          <a:bodyPr lIns="360000" tIns="216000" rIns="0" bIns="0"/>
          <a:lstStyle/>
          <a:p>
            <a:r>
              <a:rPr lang="en-GB" altLang="en-US" dirty="0">
                <a:latin typeface="+mj-lt"/>
              </a:rPr>
              <a:t>JRC Role. Facts &amp; Figures</a:t>
            </a:r>
            <a:endParaRPr lang="en-GB" dirty="0">
              <a:latin typeface="+mj-lt"/>
            </a:endParaRPr>
          </a:p>
        </p:txBody>
      </p:sp>
    </p:spTree>
    <p:extLst>
      <p:ext uri="{BB962C8B-B14F-4D97-AF65-F5344CB8AC3E}">
        <p14:creationId xmlns:p14="http://schemas.microsoft.com/office/powerpoint/2010/main" val="1406131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Formatvorlage</a:t>
            </a:r>
            <a:r>
              <a:rPr lang="en-GB" dirty="0"/>
              <a:t> des </a:t>
            </a:r>
            <a:r>
              <a:rPr lang="en-GB" dirty="0" err="1"/>
              <a:t>Untertitelmasters</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4" name="Datumsplatzhalter 3"/>
          <p:cNvSpPr>
            <a:spLocks noGrp="1"/>
          </p:cNvSpPr>
          <p:nvPr>
            <p:ph type="dt" sz="half" idx="10"/>
          </p:nvPr>
        </p:nvSpPr>
        <p:spPr/>
        <p:txBody>
          <a:bodyPr/>
          <a:lstStyle/>
          <a:p>
            <a:fld id="{39773DFE-F43D-40ED-AC25-CDF0963AD00E}" type="datetimeFigureOut">
              <a:rPr lang="en-GB" smtClean="0"/>
              <a:pPr/>
              <a:t>29/05/2025</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C95AF7B7-D2C1-4553-AA2C-58F427A38B8E}" type="slidenum">
              <a:rPr lang="en-GB" smtClean="0"/>
              <a:pPr/>
              <a:t>‹#›</a:t>
            </a:fld>
            <a:endParaRPr lang="en-GB" dirty="0"/>
          </a:p>
        </p:txBody>
      </p:sp>
    </p:spTree>
    <p:extLst>
      <p:ext uri="{BB962C8B-B14F-4D97-AF65-F5344CB8AC3E}">
        <p14:creationId xmlns:p14="http://schemas.microsoft.com/office/powerpoint/2010/main" val="1959325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Rectangle 8"/>
          <p:cNvSpPr/>
          <p:nvPr userDrawn="1"/>
        </p:nvSpPr>
        <p:spPr>
          <a:xfrm>
            <a:off x="256033" y="26517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dirty="0"/>
          </a:p>
        </p:txBody>
      </p:sp>
      <p:cxnSp>
        <p:nvCxnSpPr>
          <p:cNvPr id="12" name="Straight Connector 11"/>
          <p:cNvCxnSpPr/>
          <p:nvPr userDrawn="1"/>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9" y="448056"/>
            <a:ext cx="6877119" cy="640080"/>
          </a:xfrm>
        </p:spPr>
        <p:txBody>
          <a:bodyPr anchor="b" anchorCtr="0">
            <a:normAutofit/>
          </a:bodyPr>
          <a:lstStyle>
            <a:lvl1pPr>
              <a:defRPr sz="21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900" smtClean="0">
                <a:solidFill>
                  <a:schemeClr val="tx1">
                    <a:lumMod val="75000"/>
                    <a:lumOff val="25000"/>
                  </a:schemeClr>
                </a:solidFill>
              </a:defRPr>
            </a:lvl1pPr>
            <a:lvl2pPr>
              <a:defRPr lang="en-US" sz="900" smtClean="0">
                <a:solidFill>
                  <a:schemeClr val="tx1">
                    <a:lumMod val="75000"/>
                    <a:lumOff val="25000"/>
                  </a:schemeClr>
                </a:solidFill>
              </a:defRPr>
            </a:lvl2pPr>
            <a:lvl3pPr>
              <a:defRPr lang="en-US" sz="900" smtClean="0">
                <a:solidFill>
                  <a:schemeClr val="tx1">
                    <a:lumMod val="75000"/>
                    <a:lumOff val="25000"/>
                  </a:schemeClr>
                </a:solidFill>
              </a:defRPr>
            </a:lvl3pPr>
            <a:lvl4pPr>
              <a:defRPr lang="en-US" sz="900" smtClean="0">
                <a:solidFill>
                  <a:schemeClr val="tx1">
                    <a:lumMod val="75000"/>
                    <a:lumOff val="25000"/>
                  </a:schemeClr>
                </a:solidFill>
              </a:defRPr>
            </a:lvl4pPr>
            <a:lvl5pPr>
              <a:defRPr lang="en-US" sz="900">
                <a:solidFill>
                  <a:schemeClr val="tx1">
                    <a:lumMod val="75000"/>
                    <a:lumOff val="25000"/>
                  </a:schemeClr>
                </a:solidFill>
              </a:defRPr>
            </a:lvl5pPr>
          </a:lstStyle>
          <a:p>
            <a:pPr marL="0" lvl="0" indent="0">
              <a:lnSpc>
                <a:spcPct val="150000"/>
              </a:lnSpc>
              <a:spcBef>
                <a:spcPts val="750"/>
              </a:spcBef>
              <a:spcAft>
                <a:spcPts val="900"/>
              </a:spcAft>
              <a:buNone/>
            </a:pPr>
            <a:r>
              <a:rPr lang="en-US"/>
              <a:t>Edit Master text styles</a:t>
            </a:r>
          </a:p>
          <a:p>
            <a:pPr marL="0" lvl="1" indent="0">
              <a:lnSpc>
                <a:spcPct val="150000"/>
              </a:lnSpc>
              <a:spcBef>
                <a:spcPts val="750"/>
              </a:spcBef>
              <a:spcAft>
                <a:spcPts val="900"/>
              </a:spcAft>
              <a:buNone/>
            </a:pPr>
            <a:r>
              <a:rPr lang="en-US"/>
              <a:t>Second level</a:t>
            </a:r>
          </a:p>
          <a:p>
            <a:pPr marL="0" lvl="2" indent="0">
              <a:lnSpc>
                <a:spcPct val="150000"/>
              </a:lnSpc>
              <a:spcBef>
                <a:spcPts val="750"/>
              </a:spcBef>
              <a:spcAft>
                <a:spcPts val="900"/>
              </a:spcAft>
              <a:buNone/>
            </a:pPr>
            <a:r>
              <a:rPr lang="en-US"/>
              <a:t>Third level</a:t>
            </a:r>
          </a:p>
          <a:p>
            <a:pPr marL="0" lvl="3" indent="0">
              <a:lnSpc>
                <a:spcPct val="150000"/>
              </a:lnSpc>
              <a:spcBef>
                <a:spcPts val="750"/>
              </a:spcBef>
              <a:spcAft>
                <a:spcPts val="900"/>
              </a:spcAft>
              <a:buNone/>
            </a:pPr>
            <a:r>
              <a:rPr lang="en-US"/>
              <a:t>Fourth level</a:t>
            </a:r>
          </a:p>
          <a:p>
            <a:pPr marL="0" lvl="4" indent="0">
              <a:lnSpc>
                <a:spcPct val="150000"/>
              </a:lnSpc>
              <a:spcBef>
                <a:spcPts val="750"/>
              </a:spcBef>
              <a:spcAft>
                <a:spcPts val="900"/>
              </a:spcAft>
              <a:buNone/>
            </a:pPr>
            <a:r>
              <a:rPr lang="en-US"/>
              <a:t>Fifth level</a:t>
            </a:r>
            <a:endParaRPr lang="en-US" dirty="0"/>
          </a:p>
        </p:txBody>
      </p:sp>
      <p:sp>
        <p:nvSpPr>
          <p:cNvPr id="6" name="Date Placeholder 3"/>
          <p:cNvSpPr>
            <a:spLocks noGrp="1"/>
          </p:cNvSpPr>
          <p:nvPr>
            <p:ph type="dt" sz="half" idx="2"/>
          </p:nvPr>
        </p:nvSpPr>
        <p:spPr>
          <a:xfrm>
            <a:off x="539496" y="6203954"/>
            <a:ext cx="3276600" cy="365125"/>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fld id="{8BEEBAAA-29B5-4AF5-BC5F-7E580C29002D}" type="datetimeFigureOut">
              <a:rPr lang="en-US" smtClean="0"/>
              <a:pPr/>
              <a:t>5/29/2025</a:t>
            </a:fld>
            <a:endParaRPr lang="en-US" dirty="0"/>
          </a:p>
        </p:txBody>
      </p:sp>
      <p:sp>
        <p:nvSpPr>
          <p:cNvPr id="7" name="Footer Placeholder 4"/>
          <p:cNvSpPr>
            <a:spLocks noGrp="1"/>
          </p:cNvSpPr>
          <p:nvPr>
            <p:ph type="ftr" sz="quarter" idx="3"/>
          </p:nvPr>
        </p:nvSpPr>
        <p:spPr>
          <a:xfrm>
            <a:off x="4648200" y="6203954"/>
            <a:ext cx="28956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7" y="6203954"/>
            <a:ext cx="3276600" cy="365125"/>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82536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højre ">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en-GB" dirty="0" err="1"/>
              <a:t>Klik</a:t>
            </a:r>
            <a:r>
              <a:rPr lang="en-GB" dirty="0"/>
              <a:t> </a:t>
            </a:r>
            <a:r>
              <a:rPr lang="en-GB" dirty="0" err="1"/>
              <a:t>på</a:t>
            </a:r>
            <a:r>
              <a:rPr lang="en-GB" dirty="0"/>
              <a:t> </a:t>
            </a:r>
            <a:r>
              <a:rPr lang="en-GB" dirty="0" err="1"/>
              <a:t>ikonet</a:t>
            </a:r>
            <a:r>
              <a:rPr lang="en-GB" dirty="0"/>
              <a:t>, </a:t>
            </a:r>
            <a:r>
              <a:rPr lang="en-GB" dirty="0" err="1"/>
              <a:t>hvis</a:t>
            </a:r>
            <a:r>
              <a:rPr lang="en-GB" dirty="0"/>
              <a:t> du </a:t>
            </a:r>
            <a:r>
              <a:rPr lang="en-GB" dirty="0" err="1"/>
              <a:t>vil</a:t>
            </a:r>
            <a:r>
              <a:rPr lang="en-GB" dirty="0"/>
              <a:t> </a:t>
            </a:r>
            <a:r>
              <a:rPr lang="en-GB" dirty="0" err="1"/>
              <a:t>udskifte</a:t>
            </a:r>
            <a:r>
              <a:rPr lang="en-GB" dirty="0"/>
              <a:t> </a:t>
            </a:r>
            <a:r>
              <a:rPr lang="en-GB" dirty="0" err="1"/>
              <a:t>billedet</a:t>
            </a:r>
            <a:r>
              <a:rPr lang="en-GB" dirty="0"/>
              <a:t>  </a:t>
            </a:r>
            <a:br>
              <a:rPr lang="en-GB" dirty="0"/>
            </a:br>
            <a:r>
              <a:rPr lang="en-GB" dirty="0"/>
              <a:t> </a:t>
            </a:r>
          </a:p>
        </p:txBody>
      </p:sp>
      <p:sp>
        <p:nvSpPr>
          <p:cNvPr id="2" name="Titel 2"/>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fld id="{C333159E-FBB4-453B-BB73-EC3ABA0B9EC3}" type="datetime1">
              <a:rPr lang="en-GB" smtClean="0"/>
              <a:t>29/05/2025</a:t>
            </a:fld>
            <a:endParaRPr lang="en-GB" dirty="0"/>
          </a:p>
        </p:txBody>
      </p:sp>
      <p:sp>
        <p:nvSpPr>
          <p:cNvPr id="5" name="Pladsholder til sidefod 4"/>
          <p:cNvSpPr>
            <a:spLocks noGrp="1"/>
          </p:cNvSpPr>
          <p:nvPr>
            <p:ph type="ftr" sz="quarter" idx="11"/>
          </p:nvPr>
        </p:nvSpPr>
        <p:spPr>
          <a:xfrm>
            <a:off x="3236495" y="-385164"/>
            <a:ext cx="6981162"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11255542" y="-385164"/>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15" name="Pladsholder til tekst 14"/>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aseline="0"/>
            </a:lvl1pPr>
          </a:lstStyle>
          <a:p>
            <a:pPr lvl="0"/>
            <a:r>
              <a:rPr lang="en-GB" dirty="0" err="1"/>
              <a:t>Navn</a:t>
            </a:r>
            <a:r>
              <a:rPr lang="en-GB" dirty="0"/>
              <a:t> </a:t>
            </a:r>
            <a:r>
              <a:rPr lang="en-GB" dirty="0" err="1"/>
              <a:t>på</a:t>
            </a:r>
            <a:r>
              <a:rPr lang="en-GB" dirty="0"/>
              <a:t> </a:t>
            </a:r>
            <a:r>
              <a:rPr lang="en-GB" dirty="0" err="1"/>
              <a:t>oplægsholder</a:t>
            </a:r>
            <a:r>
              <a:rPr lang="en-GB" dirty="0"/>
              <a:t>, KU-</a:t>
            </a:r>
            <a:r>
              <a:rPr lang="en-GB" dirty="0" err="1"/>
              <a:t>enhed</a:t>
            </a:r>
            <a:r>
              <a:rPr lang="en-GB" dirty="0"/>
              <a:t>, </a:t>
            </a:r>
            <a:r>
              <a:rPr lang="en-GB" dirty="0" err="1"/>
              <a:t>sted</a:t>
            </a:r>
            <a:r>
              <a:rPr lang="en-GB" dirty="0"/>
              <a:t> og </a:t>
            </a:r>
            <a:r>
              <a:rPr lang="en-GB" dirty="0" err="1"/>
              <a:t>dato</a:t>
            </a:r>
            <a:endParaRPr lang="en-GB" dirty="0"/>
          </a:p>
        </p:txBody>
      </p:sp>
      <p:sp>
        <p:nvSpPr>
          <p:cNvPr id="9" name="Undertitel 2"/>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Klik</a:t>
            </a:r>
            <a:r>
              <a:rPr lang="en-GB" dirty="0"/>
              <a:t> for at </a:t>
            </a:r>
            <a:r>
              <a:rPr lang="en-GB" dirty="0" err="1"/>
              <a:t>tilføje</a:t>
            </a:r>
            <a:r>
              <a:rPr lang="en-GB" dirty="0"/>
              <a:t> </a:t>
            </a:r>
            <a:r>
              <a:rPr lang="en-GB" dirty="0" err="1"/>
              <a:t>undertitel</a:t>
            </a:r>
            <a:endParaRPr lang="en-GB" dirty="0"/>
          </a:p>
        </p:txBody>
      </p:sp>
      <p:sp>
        <p:nvSpPr>
          <p:cNvPr id="10" name="Titel 1"/>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err="1"/>
              <a:t>Klik</a:t>
            </a:r>
            <a:r>
              <a:rPr lang="en-GB" dirty="0"/>
              <a:t> for at </a:t>
            </a:r>
            <a:r>
              <a:rPr lang="en-GB" dirty="0" err="1"/>
              <a:t>tilføje</a:t>
            </a:r>
            <a:r>
              <a:rPr lang="en-GB" dirty="0"/>
              <a:t> </a:t>
            </a:r>
            <a:r>
              <a:rPr lang="en-GB" dirty="0" err="1"/>
              <a:t>titel</a:t>
            </a:r>
            <a:endParaRPr lang="en-GB" dirty="0"/>
          </a:p>
        </p:txBody>
      </p:sp>
    </p:spTree>
    <p:extLst>
      <p:ext uri="{BB962C8B-B14F-4D97-AF65-F5344CB8AC3E}">
        <p14:creationId xmlns:p14="http://schemas.microsoft.com/office/powerpoint/2010/main" val="290345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en-GB" dirty="0" err="1"/>
              <a:t>Klik</a:t>
            </a:r>
            <a:r>
              <a:rPr lang="en-GB" dirty="0"/>
              <a:t> </a:t>
            </a:r>
            <a:r>
              <a:rPr lang="en-GB" dirty="0" err="1"/>
              <a:t>på</a:t>
            </a:r>
            <a:r>
              <a:rPr lang="en-GB" dirty="0"/>
              <a:t> </a:t>
            </a:r>
            <a:r>
              <a:rPr lang="en-GB" dirty="0" err="1"/>
              <a:t>ikonet</a:t>
            </a:r>
            <a:r>
              <a:rPr lang="en-GB" dirty="0"/>
              <a:t>, </a:t>
            </a:r>
            <a:r>
              <a:rPr lang="en-GB" dirty="0" err="1"/>
              <a:t>hvis</a:t>
            </a:r>
            <a:r>
              <a:rPr lang="en-GB" dirty="0"/>
              <a:t> du </a:t>
            </a:r>
            <a:r>
              <a:rPr lang="en-GB" dirty="0" err="1"/>
              <a:t>vil</a:t>
            </a:r>
            <a:r>
              <a:rPr lang="en-GB" dirty="0"/>
              <a:t> </a:t>
            </a:r>
            <a:r>
              <a:rPr lang="en-GB" dirty="0" err="1"/>
              <a:t>udskifte</a:t>
            </a:r>
            <a:r>
              <a:rPr lang="en-GB" dirty="0"/>
              <a:t> </a:t>
            </a:r>
            <a:r>
              <a:rPr lang="en-GB" dirty="0" err="1"/>
              <a:t>billedet</a:t>
            </a:r>
            <a:r>
              <a:rPr lang="en-GB" dirty="0"/>
              <a:t>  </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72EBC29C-0917-4C4D-9E80-3B6188930562}" type="datetime1">
              <a:rPr lang="en-GB" smtClean="0"/>
              <a:t>29/05/2025</a:t>
            </a:fld>
            <a:endParaRPr lang="en-GB"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aseline="0"/>
            </a:lvl1pPr>
          </a:lstStyle>
          <a:p>
            <a:pPr lvl="0"/>
            <a:r>
              <a:rPr lang="en-GB" dirty="0" err="1"/>
              <a:t>Navn</a:t>
            </a:r>
            <a:r>
              <a:rPr lang="en-GB" dirty="0"/>
              <a:t> </a:t>
            </a:r>
            <a:r>
              <a:rPr lang="en-GB" dirty="0" err="1"/>
              <a:t>på</a:t>
            </a:r>
            <a:r>
              <a:rPr lang="en-GB" dirty="0"/>
              <a:t> </a:t>
            </a:r>
            <a:r>
              <a:rPr lang="en-GB" dirty="0" err="1"/>
              <a:t>oplægsholder</a:t>
            </a:r>
            <a:r>
              <a:rPr lang="en-GB" dirty="0"/>
              <a:t>, KU-</a:t>
            </a:r>
            <a:r>
              <a:rPr lang="en-GB" dirty="0" err="1"/>
              <a:t>enhed</a:t>
            </a:r>
            <a:r>
              <a:rPr lang="en-GB" dirty="0"/>
              <a:t>, </a:t>
            </a:r>
            <a:r>
              <a:rPr lang="en-GB" dirty="0" err="1"/>
              <a:t>sted</a:t>
            </a:r>
            <a:r>
              <a:rPr lang="en-GB" dirty="0"/>
              <a:t> og </a:t>
            </a:r>
            <a:r>
              <a:rPr lang="en-GB" dirty="0" err="1"/>
              <a:t>dato</a:t>
            </a:r>
            <a:endParaRPr lang="en-GB" dirty="0"/>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err="1"/>
              <a:t>Klik</a:t>
            </a:r>
            <a:r>
              <a:rPr lang="en-GB" dirty="0"/>
              <a:t> for at </a:t>
            </a:r>
            <a:r>
              <a:rPr lang="en-GB" dirty="0" err="1"/>
              <a:t>tilføje</a:t>
            </a:r>
            <a:r>
              <a:rPr lang="en-GB" dirty="0"/>
              <a:t> </a:t>
            </a:r>
            <a:r>
              <a:rPr lang="en-GB" dirty="0" err="1"/>
              <a:t>titel</a:t>
            </a:r>
            <a:endParaRPr lang="en-GB" dirty="0"/>
          </a:p>
        </p:txBody>
      </p:sp>
    </p:spTree>
    <p:extLst>
      <p:ext uri="{BB962C8B-B14F-4D97-AF65-F5344CB8AC3E}">
        <p14:creationId xmlns:p14="http://schemas.microsoft.com/office/powerpoint/2010/main" val="62967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8880D59A-D7B0-4B9B-8B78-E4C3DDBABBD4}" type="datetime1">
              <a:rPr lang="en-GB" smtClean="0"/>
              <a:t>29/05/2025</a:t>
            </a:fld>
            <a:endParaRPr lang="en-GB"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en-GB" dirty="0"/>
              <a:t>master</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Klik</a:t>
            </a:r>
            <a:r>
              <a:rPr lang="en-GB" dirty="0"/>
              <a:t> for at </a:t>
            </a:r>
            <a:r>
              <a:rPr lang="en-GB" dirty="0" err="1"/>
              <a:t>tilføje</a:t>
            </a:r>
            <a:r>
              <a:rPr lang="en-GB" dirty="0"/>
              <a:t> </a:t>
            </a:r>
            <a:r>
              <a:rPr lang="en-GB" dirty="0" err="1"/>
              <a:t>undertitel</a:t>
            </a:r>
            <a:endParaRPr lang="en-GB" dirty="0"/>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en-GB" dirty="0" err="1"/>
              <a:t>Navn</a:t>
            </a:r>
            <a:r>
              <a:rPr lang="en-GB" dirty="0"/>
              <a:t> </a:t>
            </a:r>
            <a:r>
              <a:rPr lang="en-GB" dirty="0" err="1"/>
              <a:t>på</a:t>
            </a:r>
            <a:r>
              <a:rPr lang="en-GB" dirty="0"/>
              <a:t> </a:t>
            </a:r>
            <a:r>
              <a:rPr lang="en-GB" dirty="0" err="1"/>
              <a:t>oplægsholder</a:t>
            </a:r>
            <a:r>
              <a:rPr lang="en-GB" dirty="0"/>
              <a:t>, KU-</a:t>
            </a:r>
            <a:r>
              <a:rPr lang="en-GB" dirty="0" err="1"/>
              <a:t>enhed</a:t>
            </a:r>
            <a:r>
              <a:rPr lang="en-GB" dirty="0"/>
              <a:t>, </a:t>
            </a:r>
            <a:r>
              <a:rPr lang="en-GB" dirty="0" err="1"/>
              <a:t>sted</a:t>
            </a:r>
            <a:r>
              <a:rPr lang="en-GB" dirty="0"/>
              <a:t> og </a:t>
            </a:r>
            <a:r>
              <a:rPr lang="en-GB" dirty="0" err="1"/>
              <a:t>dato</a:t>
            </a:r>
            <a:endParaRPr lang="en-GB" dirty="0"/>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err="1"/>
              <a:t>Klik</a:t>
            </a:r>
            <a:r>
              <a:rPr lang="en-GB" dirty="0"/>
              <a:t> for at </a:t>
            </a:r>
            <a:r>
              <a:rPr lang="en-GB" dirty="0" err="1"/>
              <a:t>tilføje</a:t>
            </a:r>
            <a:r>
              <a:rPr lang="en-GB" dirty="0"/>
              <a:t> </a:t>
            </a:r>
            <a:r>
              <a:rPr lang="en-GB" dirty="0" err="1"/>
              <a:t>titel</a:t>
            </a:r>
            <a:endParaRPr lang="en-GB" dirty="0"/>
          </a:p>
        </p:txBody>
      </p:sp>
    </p:spTree>
    <p:extLst>
      <p:ext uri="{BB962C8B-B14F-4D97-AF65-F5344CB8AC3E}">
        <p14:creationId xmlns:p14="http://schemas.microsoft.com/office/powerpoint/2010/main" val="42817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DACD5312-4BB5-4AD3-ABB6-C66798F20444}" type="datetime1">
              <a:rPr lang="en-GB" smtClean="0"/>
              <a:t>29/05/2025</a:t>
            </a:fld>
            <a:endParaRPr lang="en-GB"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en-GB"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en-GB" dirty="0" err="1"/>
              <a:t>Navn</a:t>
            </a:r>
            <a:r>
              <a:rPr lang="en-GB" dirty="0"/>
              <a:t> </a:t>
            </a:r>
            <a:r>
              <a:rPr lang="en-GB" dirty="0" err="1"/>
              <a:t>på</a:t>
            </a:r>
            <a:r>
              <a:rPr lang="en-GB" dirty="0"/>
              <a:t> </a:t>
            </a:r>
            <a:r>
              <a:rPr lang="en-GB" dirty="0" err="1"/>
              <a:t>oplægsholder</a:t>
            </a:r>
            <a:r>
              <a:rPr lang="en-GB" dirty="0"/>
              <a:t>, KU-</a:t>
            </a:r>
            <a:r>
              <a:rPr lang="en-GB" dirty="0" err="1"/>
              <a:t>enhed</a:t>
            </a:r>
            <a:r>
              <a:rPr lang="en-GB" dirty="0"/>
              <a:t>, </a:t>
            </a:r>
            <a:r>
              <a:rPr lang="en-GB" dirty="0" err="1"/>
              <a:t>sted</a:t>
            </a:r>
            <a:r>
              <a:rPr lang="en-GB" dirty="0"/>
              <a:t> og </a:t>
            </a:r>
            <a:r>
              <a:rPr lang="en-GB" dirty="0" err="1"/>
              <a:t>dato</a:t>
            </a:r>
            <a:endParaRPr lang="en-GB" dirty="0"/>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err="1"/>
              <a:t>Klik</a:t>
            </a:r>
            <a:r>
              <a:rPr lang="en-GB" dirty="0"/>
              <a:t> for at </a:t>
            </a:r>
            <a:r>
              <a:rPr lang="en-GB" dirty="0" err="1"/>
              <a:t>tilføje</a:t>
            </a:r>
            <a:r>
              <a:rPr lang="en-GB" dirty="0"/>
              <a:t> </a:t>
            </a:r>
            <a:r>
              <a:rPr lang="en-GB" dirty="0" err="1"/>
              <a:t>titel</a:t>
            </a:r>
            <a:endParaRPr lang="en-GB" dirty="0"/>
          </a:p>
        </p:txBody>
      </p:sp>
    </p:spTree>
    <p:extLst>
      <p:ext uri="{BB962C8B-B14F-4D97-AF65-F5344CB8AC3E}">
        <p14:creationId xmlns:p14="http://schemas.microsoft.com/office/powerpoint/2010/main" val="16906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en-GB" dirty="0" err="1"/>
              <a:t>Klik</a:t>
            </a:r>
            <a:r>
              <a:rPr lang="en-GB" dirty="0"/>
              <a:t> for at </a:t>
            </a:r>
            <a:r>
              <a:rPr lang="en-GB" dirty="0" err="1"/>
              <a:t>tilføje</a:t>
            </a:r>
            <a:r>
              <a:rPr lang="en-GB" dirty="0"/>
              <a:t> </a:t>
            </a:r>
            <a:r>
              <a:rPr lang="en-GB" dirty="0" err="1"/>
              <a:t>overskrift</a:t>
            </a:r>
            <a:endParaRPr lang="en-GB" dirty="0"/>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en-GB" dirty="0" err="1"/>
              <a:t>Klik</a:t>
            </a:r>
            <a:r>
              <a:rPr lang="en-GB" dirty="0"/>
              <a:t> for at </a:t>
            </a:r>
            <a:r>
              <a:rPr lang="en-GB" dirty="0" err="1"/>
              <a:t>indsætte</a:t>
            </a:r>
            <a:r>
              <a:rPr lang="en-GB" dirty="0"/>
              <a:t> </a:t>
            </a:r>
            <a:r>
              <a:rPr lang="en-GB" dirty="0" err="1"/>
              <a:t>tekst</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p:txBody>
      </p:sp>
      <p:sp>
        <p:nvSpPr>
          <p:cNvPr id="4" name="Pladsholder til dato 3"/>
          <p:cNvSpPr>
            <a:spLocks noGrp="1"/>
          </p:cNvSpPr>
          <p:nvPr>
            <p:ph type="dt" sz="half" idx="10"/>
          </p:nvPr>
        </p:nvSpPr>
        <p:spPr/>
        <p:txBody>
          <a:bodyPr/>
          <a:lstStyle/>
          <a:p>
            <a:fld id="{3C829339-1C74-4825-ADEB-BCD7E13EFC81}" type="datetime1">
              <a:rPr lang="en-GB" smtClean="0"/>
              <a:t>29/05/2025</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p>
            <a:pPr lvl="0"/>
            <a:r>
              <a:rPr lang="en-GB" dirty="0" err="1"/>
              <a:t>Klik</a:t>
            </a:r>
            <a:r>
              <a:rPr lang="en-GB" dirty="0"/>
              <a:t> for at </a:t>
            </a:r>
            <a:r>
              <a:rPr lang="en-GB" dirty="0" err="1"/>
              <a:t>tilføje</a:t>
            </a:r>
            <a:r>
              <a:rPr lang="en-GB" dirty="0"/>
              <a:t> </a:t>
            </a:r>
            <a:r>
              <a:rPr lang="en-GB" dirty="0" err="1"/>
              <a:t>overskrift</a:t>
            </a:r>
            <a:endParaRPr lang="en-GB" dirty="0"/>
          </a:p>
        </p:txBody>
      </p:sp>
      <p:sp>
        <p:nvSpPr>
          <p:cNvPr id="3" name="Pladsholder til indhold 2"/>
          <p:cNvSpPr>
            <a:spLocks noGrp="1"/>
          </p:cNvSpPr>
          <p:nvPr>
            <p:ph sz="half" idx="1" hasCustomPrompt="1"/>
          </p:nvPr>
        </p:nvSpPr>
        <p:spPr>
          <a:xfrm>
            <a:off x="588964" y="1635125"/>
            <a:ext cx="5358535" cy="4675187"/>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stStyle>
          <a:p>
            <a:pPr lvl="0"/>
            <a:r>
              <a:rPr lang="en-GB" dirty="0" err="1"/>
              <a:t>Klik</a:t>
            </a:r>
            <a:r>
              <a:rPr lang="en-GB" dirty="0"/>
              <a:t> for at </a:t>
            </a:r>
            <a:r>
              <a:rPr lang="en-GB" dirty="0" err="1"/>
              <a:t>indsætte</a:t>
            </a:r>
            <a:r>
              <a:rPr lang="en-GB" dirty="0"/>
              <a:t> </a:t>
            </a:r>
            <a:r>
              <a:rPr lang="en-GB" dirty="0" err="1"/>
              <a:t>tekst</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endParaRPr lang="en-GB" dirty="0"/>
          </a:p>
        </p:txBody>
      </p:sp>
      <p:sp>
        <p:nvSpPr>
          <p:cNvPr id="4" name="Pladsholder til indhold 3"/>
          <p:cNvSpPr>
            <a:spLocks noGrp="1"/>
          </p:cNvSpPr>
          <p:nvPr>
            <p:ph sz="half" idx="2" hasCustomPrompt="1"/>
          </p:nvPr>
        </p:nvSpPr>
        <p:spPr>
          <a:xfrm>
            <a:off x="6244502" y="1635125"/>
            <a:ext cx="5356948" cy="4675187"/>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lang="da-DK" dirty="0" smtClean="0"/>
            </a:lvl4pPr>
            <a:lvl5pPr>
              <a:defRPr lang="da-DK" dirty="0"/>
            </a:lvl5pPr>
            <a:lvl8pPr marL="719138" indent="0">
              <a:buNone/>
              <a:defRPr/>
            </a:lvl8pPr>
          </a:lstStyle>
          <a:p>
            <a:pPr lvl="0"/>
            <a:r>
              <a:rPr lang="en-GB" dirty="0" err="1"/>
              <a:t>Klik</a:t>
            </a:r>
            <a:r>
              <a:rPr lang="en-GB" dirty="0"/>
              <a:t> for at </a:t>
            </a:r>
            <a:r>
              <a:rPr lang="en-GB" dirty="0" err="1"/>
              <a:t>indsætte</a:t>
            </a:r>
            <a:r>
              <a:rPr lang="en-GB" dirty="0"/>
              <a:t> </a:t>
            </a:r>
            <a:r>
              <a:rPr lang="en-GB" dirty="0" err="1"/>
              <a:t>tekst</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p:txBody>
      </p:sp>
      <p:sp>
        <p:nvSpPr>
          <p:cNvPr id="5" name="Pladsholder til dato 4"/>
          <p:cNvSpPr>
            <a:spLocks noGrp="1"/>
          </p:cNvSpPr>
          <p:nvPr>
            <p:ph type="dt" sz="half" idx="10"/>
          </p:nvPr>
        </p:nvSpPr>
        <p:spPr/>
        <p:txBody>
          <a:bodyPr/>
          <a:lstStyle/>
          <a:p>
            <a:fld id="{EE4FFEAA-BA47-4F55-BB2A-ABDD4DBF5CDE}" type="datetime1">
              <a:rPr lang="en-GB" smtClean="0"/>
              <a:t>29/05/2025</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7549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3639" y="1635125"/>
            <a:ext cx="5357812" cy="4675187"/>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en-GB" dirty="0" err="1"/>
              <a:t>Klik</a:t>
            </a:r>
            <a:r>
              <a:rPr lang="en-GB" dirty="0"/>
              <a:t> </a:t>
            </a:r>
            <a:r>
              <a:rPr lang="en-GB" dirty="0" err="1"/>
              <a:t>på</a:t>
            </a:r>
            <a:r>
              <a:rPr lang="en-GB" dirty="0"/>
              <a:t> </a:t>
            </a:r>
            <a:r>
              <a:rPr lang="en-GB" dirty="0" err="1"/>
              <a:t>ikonet</a:t>
            </a:r>
            <a:r>
              <a:rPr lang="en-GB" dirty="0"/>
              <a:t>, </a:t>
            </a:r>
            <a:r>
              <a:rPr lang="en-GB" dirty="0" err="1"/>
              <a:t>hvis</a:t>
            </a:r>
            <a:r>
              <a:rPr lang="en-GB" dirty="0"/>
              <a:t> du </a:t>
            </a:r>
            <a:r>
              <a:rPr lang="en-GB" dirty="0" err="1"/>
              <a:t>vil</a:t>
            </a:r>
            <a:r>
              <a:rPr lang="en-GB" dirty="0"/>
              <a:t> </a:t>
            </a:r>
            <a:r>
              <a:rPr lang="en-GB" dirty="0" err="1"/>
              <a:t>udskifte</a:t>
            </a:r>
            <a:r>
              <a:rPr lang="en-GB" dirty="0"/>
              <a:t> </a:t>
            </a:r>
            <a:r>
              <a:rPr lang="en-GB" dirty="0" err="1"/>
              <a:t>billedet</a:t>
            </a:r>
            <a:r>
              <a:rPr lang="en-GB" dirty="0"/>
              <a:t> </a:t>
            </a:r>
          </a:p>
        </p:txBody>
      </p:sp>
      <p:sp>
        <p:nvSpPr>
          <p:cNvPr id="2" name="Titel 1"/>
          <p:cNvSpPr>
            <a:spLocks noGrp="1"/>
          </p:cNvSpPr>
          <p:nvPr>
            <p:ph type="title" hasCustomPrompt="1"/>
          </p:nvPr>
        </p:nvSpPr>
        <p:spPr>
          <a:xfrm>
            <a:off x="588965" y="620712"/>
            <a:ext cx="11012486" cy="865187"/>
          </a:xfrm>
        </p:spPr>
        <p:txBody>
          <a:bodyPr/>
          <a:lstStyle/>
          <a:p>
            <a:pPr lvl="0"/>
            <a:r>
              <a:rPr lang="en-GB" dirty="0" err="1"/>
              <a:t>Klik</a:t>
            </a:r>
            <a:r>
              <a:rPr lang="en-GB" dirty="0"/>
              <a:t> for at </a:t>
            </a:r>
            <a:r>
              <a:rPr lang="en-GB" dirty="0" err="1"/>
              <a:t>tilføje</a:t>
            </a:r>
            <a:r>
              <a:rPr lang="en-GB" dirty="0"/>
              <a:t> </a:t>
            </a:r>
            <a:r>
              <a:rPr lang="en-GB" dirty="0" err="1"/>
              <a:t>overskrift</a:t>
            </a:r>
            <a:endParaRPr lang="en-GB" dirty="0"/>
          </a:p>
        </p:txBody>
      </p:sp>
      <p:sp>
        <p:nvSpPr>
          <p:cNvPr id="3" name="Pladsholder til indhold 2"/>
          <p:cNvSpPr>
            <a:spLocks noGrp="1"/>
          </p:cNvSpPr>
          <p:nvPr>
            <p:ph sz="half" idx="1" hasCustomPrompt="1"/>
          </p:nvPr>
        </p:nvSpPr>
        <p:spPr>
          <a:xfrm>
            <a:off x="588964" y="1635125"/>
            <a:ext cx="5359398" cy="4675188"/>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en-GB" dirty="0" err="1"/>
              <a:t>Klik</a:t>
            </a:r>
            <a:r>
              <a:rPr lang="en-GB" dirty="0"/>
              <a:t> for at </a:t>
            </a:r>
            <a:r>
              <a:rPr lang="en-GB" dirty="0" err="1"/>
              <a:t>indsætte</a:t>
            </a:r>
            <a:r>
              <a:rPr lang="en-GB" dirty="0"/>
              <a:t> </a:t>
            </a:r>
            <a:r>
              <a:rPr lang="en-GB" dirty="0" err="1"/>
              <a:t>tekst</a:t>
            </a:r>
            <a:endParaRPr lang="en-GB" dirty="0"/>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p:txBody>
      </p:sp>
      <p:sp>
        <p:nvSpPr>
          <p:cNvPr id="5" name="Pladsholder til dato 4"/>
          <p:cNvSpPr>
            <a:spLocks noGrp="1"/>
          </p:cNvSpPr>
          <p:nvPr>
            <p:ph type="dt" sz="half" idx="10"/>
          </p:nvPr>
        </p:nvSpPr>
        <p:spPr/>
        <p:txBody>
          <a:bodyPr/>
          <a:lstStyle/>
          <a:p>
            <a:fld id="{7822542C-E4D2-4366-8573-42718107279F}" type="datetime1">
              <a:rPr lang="en-GB" smtClean="0"/>
              <a:t>29/05/2025</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5186"/>
          </a:xfrm>
          <a:prstGeom prst="rect">
            <a:avLst/>
          </a:prstGeom>
        </p:spPr>
        <p:txBody>
          <a:bodyPr vert="horz" lIns="0" tIns="0" rIns="0" bIns="0" rtlCol="0" anchor="t" anchorCtr="0">
            <a:noAutofit/>
          </a:bodyPr>
          <a:lstStyle/>
          <a:p>
            <a:r>
              <a:rPr lang="en-GB" dirty="0" err="1"/>
              <a:t>Klik</a:t>
            </a:r>
            <a:r>
              <a:rPr lang="en-GB" dirty="0"/>
              <a:t> for at </a:t>
            </a:r>
            <a:r>
              <a:rPr lang="en-GB" dirty="0" err="1"/>
              <a:t>redigere</a:t>
            </a:r>
            <a:r>
              <a:rPr lang="en-GB" dirty="0"/>
              <a:t> </a:t>
            </a:r>
            <a:r>
              <a:rPr lang="en-GB" dirty="0" err="1"/>
              <a:t>i</a:t>
            </a:r>
            <a:r>
              <a:rPr lang="en-GB" dirty="0"/>
              <a:t> master</a:t>
            </a:r>
          </a:p>
        </p:txBody>
      </p:sp>
      <p:sp>
        <p:nvSpPr>
          <p:cNvPr id="3" name="Pladsholder til tekst 2"/>
          <p:cNvSpPr>
            <a:spLocks noGrp="1"/>
          </p:cNvSpPr>
          <p:nvPr>
            <p:ph type="body" idx="1"/>
          </p:nvPr>
        </p:nvSpPr>
        <p:spPr>
          <a:xfrm>
            <a:off x="588964" y="1635125"/>
            <a:ext cx="11012487" cy="4675188"/>
          </a:xfrm>
          <a:prstGeom prst="rect">
            <a:avLst/>
          </a:prstGeom>
        </p:spPr>
        <p:txBody>
          <a:bodyPr vert="horz" lIns="0" tIns="0" rIns="0" bIns="0" rtlCol="0">
            <a:noAutofit/>
          </a:bodyPr>
          <a:lstStyle/>
          <a:p>
            <a:pPr lvl="0"/>
            <a:r>
              <a:rPr lang="en-GB" dirty="0" err="1"/>
              <a:t>Klik</a:t>
            </a:r>
            <a:r>
              <a:rPr lang="en-GB" dirty="0"/>
              <a:t> for at </a:t>
            </a:r>
            <a:r>
              <a:rPr lang="en-GB" dirty="0" err="1"/>
              <a:t>redigere</a:t>
            </a:r>
            <a:r>
              <a:rPr lang="en-GB" dirty="0"/>
              <a:t> </a:t>
            </a:r>
            <a:r>
              <a:rPr lang="en-GB" dirty="0" err="1"/>
              <a:t>i</a:t>
            </a:r>
            <a:r>
              <a:rPr lang="en-GB" dirty="0"/>
              <a:t> master</a:t>
            </a:r>
          </a:p>
          <a:p>
            <a:pPr lvl="1"/>
            <a:r>
              <a:rPr lang="en-GB" dirty="0" err="1"/>
              <a:t>Andet</a:t>
            </a:r>
            <a:r>
              <a:rPr lang="en-GB" dirty="0"/>
              <a:t> </a:t>
            </a:r>
            <a:r>
              <a:rPr lang="en-GB" dirty="0" err="1"/>
              <a:t>niveau</a:t>
            </a:r>
            <a:endParaRPr lang="en-GB" dirty="0"/>
          </a:p>
          <a:p>
            <a:pPr lvl="2"/>
            <a:r>
              <a:rPr lang="en-GB" dirty="0" err="1"/>
              <a:t>Tredje</a:t>
            </a:r>
            <a:r>
              <a:rPr lang="en-GB" dirty="0"/>
              <a:t> </a:t>
            </a:r>
            <a:r>
              <a:rPr lang="en-GB" dirty="0" err="1"/>
              <a:t>niveau</a:t>
            </a:r>
            <a:endParaRPr lang="en-GB" dirty="0"/>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p>
        </p:txBody>
      </p:sp>
      <p:sp>
        <p:nvSpPr>
          <p:cNvPr id="7" name="Rectangle 19"/>
          <p:cNvSpPr/>
          <p:nvPr userDrawn="1"/>
        </p:nvSpPr>
        <p:spPr>
          <a:xfrm>
            <a:off x="0" y="2"/>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rotWithShape="1">
          <a:blip r:embed="rId27"/>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en-GB"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en-GB" smtClean="0"/>
              <a:pPr/>
              <a:t>‹#›</a:t>
            </a:fld>
            <a:endParaRPr lang="en-GB"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4276E65D-4FB3-40ED-B65A-20F69F4A226A}" type="datetime1">
              <a:rPr lang="en-GB" smtClean="0"/>
              <a:t>29/05/2025</a:t>
            </a:fld>
            <a:endParaRPr lang="en-GB"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3" r:id="rId3"/>
    <p:sldLayoutId id="2147483671" r:id="rId4"/>
    <p:sldLayoutId id="2147483659" r:id="rId5"/>
    <p:sldLayoutId id="2147483672" r:id="rId6"/>
    <p:sldLayoutId id="2147483660" r:id="rId7"/>
    <p:sldLayoutId id="2147483662" r:id="rId8"/>
    <p:sldLayoutId id="2147483684" r:id="rId9"/>
    <p:sldLayoutId id="2147483685" r:id="rId10"/>
    <p:sldLayoutId id="2147483677" r:id="rId11"/>
    <p:sldLayoutId id="2147483675" r:id="rId12"/>
    <p:sldLayoutId id="2147483676" r:id="rId13"/>
    <p:sldLayoutId id="2147483678" r:id="rId14"/>
    <p:sldLayoutId id="2147483681" r:id="rId15"/>
    <p:sldLayoutId id="2147483682" r:id="rId16"/>
    <p:sldLayoutId id="2147483683" r:id="rId17"/>
    <p:sldLayoutId id="2147483687" r:id="rId18"/>
    <p:sldLayoutId id="2147483664" r:id="rId19"/>
    <p:sldLayoutId id="2147483665" r:id="rId20"/>
    <p:sldLayoutId id="2147483689" r:id="rId21"/>
    <p:sldLayoutId id="2147483688" r:id="rId22"/>
    <p:sldLayoutId id="2147483690" r:id="rId23"/>
    <p:sldLayoutId id="2147483691" r:id="rId24"/>
    <p:sldLayoutId id="2147483692" r:id="rId25"/>
  </p:sldLayoutIdLst>
  <p:hf hdr="0" ftr="0"/>
  <p:txStyles>
    <p:title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p:titleStyle>
    <p:body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07" userDrawn="1">
          <p15:clr>
            <a:srgbClr val="F26B43"/>
          </p15:clr>
        </p15:guide>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587375" y="2477898"/>
            <a:ext cx="4946648" cy="837957"/>
          </a:xfrm>
        </p:spPr>
        <p:txBody>
          <a:bodyPr/>
          <a:lstStyle/>
          <a:p>
            <a:r>
              <a:rPr lang="en-GB" dirty="0"/>
              <a:t>AAC and MAC</a:t>
            </a:r>
          </a:p>
          <a:p>
            <a:r>
              <a:rPr lang="en-GB" dirty="0"/>
              <a:t>4. and 5. June 2025 </a:t>
            </a:r>
          </a:p>
        </p:txBody>
      </p:sp>
      <p:sp>
        <p:nvSpPr>
          <p:cNvPr id="4" name="Text Placeholder 3"/>
          <p:cNvSpPr>
            <a:spLocks noGrp="1"/>
          </p:cNvSpPr>
          <p:nvPr>
            <p:ph type="body" sz="quarter" idx="13"/>
          </p:nvPr>
        </p:nvSpPr>
        <p:spPr>
          <a:xfrm>
            <a:off x="587374" y="3969889"/>
            <a:ext cx="4946649" cy="1430405"/>
          </a:xfrm>
        </p:spPr>
        <p:txBody>
          <a:bodyPr/>
          <a:lstStyle/>
          <a:p>
            <a:r>
              <a:rPr lang="en-GB" dirty="0"/>
              <a:t>Rasmus Nielsen</a:t>
            </a:r>
          </a:p>
          <a:p>
            <a:r>
              <a:rPr lang="en-US" dirty="0"/>
              <a:t>Professor</a:t>
            </a:r>
          </a:p>
          <a:p>
            <a:r>
              <a:rPr lang="en-US" dirty="0"/>
              <a:t>University of Copenhagen</a:t>
            </a:r>
          </a:p>
          <a:p>
            <a:r>
              <a:rPr lang="en-US" dirty="0"/>
              <a:t>rn@ifro.ku.dk</a:t>
            </a:r>
          </a:p>
          <a:p>
            <a:endParaRPr lang="en-GB" dirty="0"/>
          </a:p>
        </p:txBody>
      </p:sp>
      <p:sp>
        <p:nvSpPr>
          <p:cNvPr id="8" name="Text Placeholder 7"/>
          <p:cNvSpPr>
            <a:spLocks noGrp="1"/>
          </p:cNvSpPr>
          <p:nvPr>
            <p:ph type="body" sz="quarter" idx="14"/>
          </p:nvPr>
        </p:nvSpPr>
        <p:spPr/>
        <p:txBody>
          <a:bodyPr/>
          <a:lstStyle/>
          <a:p>
            <a:r>
              <a:rPr lang="en-US" dirty="0"/>
              <a:t>Economic Report of the</a:t>
            </a:r>
            <a:br>
              <a:rPr lang="en-US" dirty="0"/>
            </a:br>
            <a:r>
              <a:rPr lang="en-US" dirty="0"/>
              <a:t>EU Aquaculture Sector</a:t>
            </a:r>
            <a:endParaRPr lang="en-GB" dirty="0"/>
          </a:p>
        </p:txBody>
      </p:sp>
    </p:spTree>
    <p:extLst>
      <p:ext uri="{BB962C8B-B14F-4D97-AF65-F5344CB8AC3E}">
        <p14:creationId xmlns:p14="http://schemas.microsoft.com/office/powerpoint/2010/main" val="2634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8964" y="620714"/>
            <a:ext cx="11012486" cy="865186"/>
          </a:xfrm>
        </p:spPr>
        <p:txBody>
          <a:bodyPr vert="horz" lIns="0" tIns="0" rIns="0" bIns="0" rtlCol="0" anchor="t" anchorCtr="0">
            <a:normAutofit/>
          </a:bodyPr>
          <a:lstStyle/>
          <a:p>
            <a:r>
              <a:rPr lang="en-GB" dirty="0"/>
              <a:t>Main results - Freshwater fish sector 2022</a:t>
            </a:r>
          </a:p>
        </p:txBody>
      </p:sp>
      <p:sp>
        <p:nvSpPr>
          <p:cNvPr id="8" name="Textfeld 7"/>
          <p:cNvSpPr txBox="1"/>
          <p:nvPr/>
        </p:nvSpPr>
        <p:spPr>
          <a:xfrm>
            <a:off x="588964" y="1343025"/>
            <a:ext cx="5268911" cy="5172075"/>
          </a:xfrm>
          <a:prstGeom prst="rect">
            <a:avLst/>
          </a:prstGeom>
        </p:spPr>
        <p:txBody>
          <a:bodyPr vert="horz" lIns="0" tIns="0" rIns="0" bIns="0" rtlCol="0">
            <a:noAutofit/>
          </a:bodyPr>
          <a:lstStyle/>
          <a:p>
            <a:pPr marL="361950" indent="-361950">
              <a:lnSpc>
                <a:spcPct val="90000"/>
              </a:lnSpc>
              <a:spcBef>
                <a:spcPts val="1000"/>
              </a:spcBef>
              <a:buFont typeface="Arial" panose="020B0604020202020204" pitchFamily="34" charset="0"/>
              <a:buChar char="•"/>
            </a:pPr>
            <a:r>
              <a:rPr lang="en-GB" sz="2000" spc="60" baseline="0" dirty="0"/>
              <a:t>Freshwater fish contribute 25% of value and 27% in volume.</a:t>
            </a:r>
          </a:p>
          <a:p>
            <a:pPr marL="361950" indent="-361950">
              <a:lnSpc>
                <a:spcPct val="90000"/>
              </a:lnSpc>
              <a:spcBef>
                <a:spcPts val="1000"/>
              </a:spcBef>
              <a:buFont typeface="Arial" panose="020B0604020202020204" pitchFamily="34" charset="0"/>
              <a:buChar char="•"/>
            </a:pPr>
            <a:endParaRPr lang="en-GB" sz="2000" spc="60" baseline="0" dirty="0"/>
          </a:p>
          <a:p>
            <a:pPr marL="361950" indent="-361950">
              <a:lnSpc>
                <a:spcPct val="90000"/>
              </a:lnSpc>
              <a:spcBef>
                <a:spcPts val="1000"/>
              </a:spcBef>
              <a:buFont typeface="Arial" panose="020B0604020202020204" pitchFamily="34" charset="0"/>
              <a:buChar char="•"/>
            </a:pPr>
            <a:r>
              <a:rPr lang="en-GB" sz="2000" spc="60" baseline="0" dirty="0"/>
              <a:t>Producers are Italy, Denmark, France and Spain</a:t>
            </a:r>
          </a:p>
          <a:p>
            <a:pPr marL="361950" indent="-361950">
              <a:lnSpc>
                <a:spcPct val="90000"/>
              </a:lnSpc>
              <a:spcBef>
                <a:spcPts val="1000"/>
              </a:spcBef>
              <a:buFont typeface="Arial" panose="020B0604020202020204" pitchFamily="34" charset="0"/>
              <a:buChar char="•"/>
            </a:pPr>
            <a:endParaRPr lang="en-GB" sz="2000" spc="60" baseline="0" dirty="0"/>
          </a:p>
          <a:p>
            <a:pPr marL="361950" indent="-361950">
              <a:lnSpc>
                <a:spcPct val="90000"/>
              </a:lnSpc>
              <a:spcBef>
                <a:spcPts val="1000"/>
              </a:spcBef>
              <a:buFont typeface="Arial" panose="020B0604020202020204" pitchFamily="34" charset="0"/>
              <a:buChar char="•"/>
            </a:pPr>
            <a:r>
              <a:rPr lang="en-GB" sz="2000" b="1" spc="60" baseline="0" dirty="0"/>
              <a:t>Trout</a:t>
            </a:r>
            <a:r>
              <a:rPr lang="en-GB" sz="2000" spc="60" baseline="0" dirty="0"/>
              <a:t> are produced in both intensive and extensive systems</a:t>
            </a:r>
          </a:p>
          <a:p>
            <a:pPr marL="361950" indent="-361950">
              <a:lnSpc>
                <a:spcPct val="90000"/>
              </a:lnSpc>
              <a:spcBef>
                <a:spcPts val="1000"/>
              </a:spcBef>
              <a:buFont typeface="Arial" panose="020B0604020202020204" pitchFamily="34" charset="0"/>
              <a:buChar char="•"/>
            </a:pPr>
            <a:endParaRPr lang="en-GB" sz="2000" spc="60" baseline="0" dirty="0"/>
          </a:p>
          <a:p>
            <a:pPr marL="361950" indent="-361950">
              <a:lnSpc>
                <a:spcPct val="90000"/>
              </a:lnSpc>
              <a:spcBef>
                <a:spcPts val="1000"/>
              </a:spcBef>
              <a:buFont typeface="Arial" panose="020B0604020202020204" pitchFamily="34" charset="0"/>
              <a:buChar char="•"/>
            </a:pPr>
            <a:r>
              <a:rPr lang="en-GB" sz="2000" b="1" spc="60" baseline="0" dirty="0"/>
              <a:t>Carp</a:t>
            </a:r>
            <a:r>
              <a:rPr lang="en-GB" sz="2000" spc="60" baseline="0" dirty="0"/>
              <a:t> is produced in extensive systems</a:t>
            </a:r>
          </a:p>
          <a:p>
            <a:pPr marL="361950" indent="-361950">
              <a:lnSpc>
                <a:spcPct val="90000"/>
              </a:lnSpc>
              <a:spcBef>
                <a:spcPts val="1000"/>
              </a:spcBef>
              <a:buFont typeface="Arial" panose="020B0604020202020204" pitchFamily="34" charset="0"/>
              <a:buChar char="•"/>
            </a:pPr>
            <a:endParaRPr lang="en-GB" sz="2000" spc="60" baseline="0" dirty="0"/>
          </a:p>
          <a:p>
            <a:pPr>
              <a:lnSpc>
                <a:spcPct val="90000"/>
              </a:lnSpc>
              <a:spcBef>
                <a:spcPts val="1000"/>
              </a:spcBef>
            </a:pPr>
            <a:r>
              <a:rPr lang="en-GB" sz="2000" spc="60" baseline="0" dirty="0"/>
              <a:t>Small scale family-owned enterprises</a:t>
            </a:r>
          </a:p>
          <a:p>
            <a:pPr marL="361950" indent="-361950">
              <a:lnSpc>
                <a:spcPct val="90000"/>
              </a:lnSpc>
              <a:spcBef>
                <a:spcPts val="1000"/>
              </a:spcBef>
              <a:buFont typeface="Arial" panose="020B0604020202020204" pitchFamily="34" charset="0"/>
              <a:buChar char="•"/>
            </a:pPr>
            <a:r>
              <a:rPr lang="en-GB" sz="2000" spc="60" baseline="0" dirty="0"/>
              <a:t>Employment 22,000 persons.</a:t>
            </a:r>
          </a:p>
          <a:p>
            <a:pPr marL="361950" indent="-361950">
              <a:lnSpc>
                <a:spcPct val="90000"/>
              </a:lnSpc>
              <a:spcBef>
                <a:spcPts val="1000"/>
              </a:spcBef>
              <a:buFont typeface="Arial" panose="020B0604020202020204" pitchFamily="34" charset="0"/>
              <a:buChar char="•"/>
            </a:pPr>
            <a:r>
              <a:rPr lang="en-GB" sz="2000" spc="60" baseline="0" dirty="0"/>
              <a:t>Around 6,200 enterprise.</a:t>
            </a:r>
          </a:p>
        </p:txBody>
      </p:sp>
      <p:pic>
        <p:nvPicPr>
          <p:cNvPr id="4" name="Picture 3">
            <a:extLst>
              <a:ext uri="{FF2B5EF4-FFF2-40B4-BE49-F238E27FC236}">
                <a16:creationId xmlns:a16="http://schemas.microsoft.com/office/drawing/2014/main" id="{6F8CA657-EC53-564F-B398-C1F54E8FF404}"/>
              </a:ext>
            </a:extLst>
          </p:cNvPr>
          <p:cNvPicPr>
            <a:picLocks noChangeAspect="1"/>
          </p:cNvPicPr>
          <p:nvPr/>
        </p:nvPicPr>
        <p:blipFill>
          <a:blip r:embed="rId3"/>
          <a:stretch>
            <a:fillRect/>
          </a:stretch>
        </p:blipFill>
        <p:spPr>
          <a:xfrm>
            <a:off x="6244502" y="2318760"/>
            <a:ext cx="5356948" cy="3307916"/>
          </a:xfrm>
          <a:prstGeom prst="rect">
            <a:avLst/>
          </a:prstGeom>
          <a:noFill/>
        </p:spPr>
      </p:pic>
      <p:sp>
        <p:nvSpPr>
          <p:cNvPr id="13" name="Date Placeholder 4">
            <a:extLst>
              <a:ext uri="{FF2B5EF4-FFF2-40B4-BE49-F238E27FC236}">
                <a16:creationId xmlns:a16="http://schemas.microsoft.com/office/drawing/2014/main" id="{89279B7B-0834-2629-609F-739490919711}"/>
              </a:ext>
            </a:extLst>
          </p:cNvPr>
          <p:cNvSpPr>
            <a:spLocks noGrp="1"/>
          </p:cNvSpPr>
          <p:nvPr>
            <p:ph type="dt" sz="half" idx="10"/>
          </p:nvPr>
        </p:nvSpPr>
        <p:spPr>
          <a:xfrm>
            <a:off x="10329111" y="85745"/>
            <a:ext cx="814976" cy="176797"/>
          </a:xfrm>
        </p:spPr>
        <p:txBody>
          <a:bodyPr vert="horz" lIns="0" tIns="0" rIns="0" bIns="0" rtlCol="0" anchor="b" anchorCtr="0">
            <a:normAutofit/>
          </a:bodyPr>
          <a:lstStyle/>
          <a:p>
            <a:pPr>
              <a:spcAft>
                <a:spcPts val="600"/>
              </a:spcAft>
            </a:pPr>
            <a:fld id="{EE4FFEAA-BA47-4F55-BB2A-ABDD4DBF5CDE}" type="datetime1">
              <a:rPr lang="en-GB" smtClean="0"/>
              <a:pPr>
                <a:spcAft>
                  <a:spcPts val="600"/>
                </a:spcAft>
              </a:pPr>
              <a:t>29/05/2025</a:t>
            </a:fld>
            <a:endParaRPr lang="en-GB"/>
          </a:p>
        </p:txBody>
      </p:sp>
      <p:sp>
        <p:nvSpPr>
          <p:cNvPr id="15" name="Slide Number Placeholder 5">
            <a:extLst>
              <a:ext uri="{FF2B5EF4-FFF2-40B4-BE49-F238E27FC236}">
                <a16:creationId xmlns:a16="http://schemas.microsoft.com/office/drawing/2014/main" id="{C803C00A-4714-74B2-1C71-219CC12F37F4}"/>
              </a:ext>
            </a:extLst>
          </p:cNvPr>
          <p:cNvSpPr>
            <a:spLocks noGrp="1"/>
          </p:cNvSpPr>
          <p:nvPr>
            <p:ph type="sldNum" sz="quarter" idx="12"/>
          </p:nvPr>
        </p:nvSpPr>
        <p:spPr>
          <a:xfrm>
            <a:off x="11219691" y="85745"/>
            <a:ext cx="381759" cy="176797"/>
          </a:xfrm>
        </p:spPr>
        <p:txBody>
          <a:bodyPr vert="horz" lIns="0" tIns="0" rIns="0" bIns="0" rtlCol="0" anchor="b" anchorCtr="0">
            <a:normAutofit/>
          </a:bodyPr>
          <a:lstStyle/>
          <a:p>
            <a:pPr>
              <a:spcAft>
                <a:spcPts val="600"/>
              </a:spcAft>
            </a:pPr>
            <a:fld id="{091A926C-488A-4E3E-9C21-57CAA120E114}" type="slidenum">
              <a:rPr lang="en-GB" smtClean="0"/>
              <a:pPr>
                <a:spcAft>
                  <a:spcPts val="600"/>
                </a:spcAft>
              </a:pPr>
              <a:t>10</a:t>
            </a:fld>
            <a:endParaRPr lang="en-GB"/>
          </a:p>
        </p:txBody>
      </p:sp>
    </p:spTree>
    <p:extLst>
      <p:ext uri="{BB962C8B-B14F-4D97-AF65-F5344CB8AC3E}">
        <p14:creationId xmlns:p14="http://schemas.microsoft.com/office/powerpoint/2010/main" val="2904590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26576" y="233028"/>
            <a:ext cx="8229600" cy="603684"/>
          </a:xfrm>
          <a:prstGeom prst="rect">
            <a:avLst/>
          </a:prstGeom>
        </p:spPr>
        <p:txBody>
          <a:bodyPr>
            <a:normAutofit lnSpcReduction="10000"/>
          </a:bodyPr>
          <a:lstStyle/>
          <a:p>
            <a:pPr algn="ctr">
              <a:spcBef>
                <a:spcPct val="0"/>
              </a:spcBef>
              <a:defRPr/>
            </a:pPr>
            <a:r>
              <a:rPr lang="en-GB" sz="3600" dirty="0">
                <a:latin typeface="Calibri" panose="020F0502020204030204" pitchFamily="34" charset="0"/>
                <a:ea typeface="+mj-ea"/>
                <a:cs typeface="Times New Roman" pitchFamily="18" charset="0"/>
              </a:rPr>
              <a:t>Special Topics – Nowcast model</a:t>
            </a:r>
          </a:p>
        </p:txBody>
      </p:sp>
      <p:sp>
        <p:nvSpPr>
          <p:cNvPr id="3" name="Inhaltsplatzhalter 3"/>
          <p:cNvSpPr txBox="1">
            <a:spLocks/>
          </p:cNvSpPr>
          <p:nvPr/>
        </p:nvSpPr>
        <p:spPr>
          <a:xfrm>
            <a:off x="596686" y="1080356"/>
            <a:ext cx="5727914" cy="5544616"/>
          </a:xfrm>
          <a:prstGeom prst="rect">
            <a:avLst/>
          </a:prstGeom>
        </p:spPr>
        <p:txBody>
          <a:bodyPr>
            <a:normAutofit/>
          </a:bodyPr>
          <a:lstStyle/>
          <a:p>
            <a:pPr marL="457200" indent="-457200">
              <a:buAutoNum type="arabicPeriod"/>
            </a:pPr>
            <a:r>
              <a:rPr lang="en-GB" sz="2400" dirty="0"/>
              <a:t>The nowcast-model only estimate </a:t>
            </a:r>
            <a:r>
              <a:rPr lang="en-GB" sz="2400" b="1" dirty="0"/>
              <a:t>production volume </a:t>
            </a:r>
            <a:r>
              <a:rPr lang="en-GB" sz="2400" dirty="0"/>
              <a:t>and </a:t>
            </a:r>
            <a:r>
              <a:rPr lang="en-GB" sz="2400" b="1" dirty="0"/>
              <a:t>value</a:t>
            </a:r>
            <a:r>
              <a:rPr lang="en-GB" sz="2400" dirty="0"/>
              <a:t> along with </a:t>
            </a:r>
            <a:r>
              <a:rPr lang="en-GB" sz="2400" b="1" dirty="0"/>
              <a:t>number of enterprises </a:t>
            </a:r>
            <a:r>
              <a:rPr lang="en-GB" sz="2400" dirty="0"/>
              <a:t>and </a:t>
            </a:r>
            <a:r>
              <a:rPr lang="en-GB" sz="2400" b="1" dirty="0"/>
              <a:t>employment</a:t>
            </a:r>
            <a:r>
              <a:rPr lang="en-GB" sz="2400" dirty="0"/>
              <a:t> in the sector</a:t>
            </a:r>
          </a:p>
          <a:p>
            <a:pPr marL="457200" indent="-457200">
              <a:buAutoNum type="arabicPeriod"/>
            </a:pPr>
            <a:endParaRPr lang="en-GB" sz="2400" dirty="0"/>
          </a:p>
          <a:p>
            <a:pPr marL="457200" indent="-457200">
              <a:buAutoNum type="arabicPeriod"/>
            </a:pPr>
            <a:r>
              <a:rPr lang="en-GB" sz="2400" dirty="0"/>
              <a:t>Only 2023 is reported (lack of data for 2024)</a:t>
            </a:r>
          </a:p>
          <a:p>
            <a:pPr marL="457200" indent="-457200">
              <a:buAutoNum type="arabicPeriod"/>
            </a:pPr>
            <a:endParaRPr lang="en-GB" sz="2400" dirty="0"/>
          </a:p>
          <a:p>
            <a:pPr marL="457200" indent="-457200">
              <a:buAutoNum type="arabicPeriod"/>
            </a:pPr>
            <a:r>
              <a:rPr lang="en-US" sz="2400" dirty="0"/>
              <a:t>Nowcast estimate for 2023 – volume will decrease 2%, and sales value is stable</a:t>
            </a:r>
          </a:p>
          <a:p>
            <a:pPr marL="457200" indent="-457200">
              <a:buAutoNum type="arabicPeriod"/>
            </a:pPr>
            <a:endParaRPr lang="en-US" sz="2400" dirty="0"/>
          </a:p>
          <a:p>
            <a:pPr marL="457200" indent="-457200">
              <a:buAutoNum type="arabicPeriod"/>
            </a:pPr>
            <a:r>
              <a:rPr lang="en-US" sz="2400" dirty="0"/>
              <a:t>Estimates for 2021 - within 2% of volume and 5% of sales value</a:t>
            </a:r>
          </a:p>
          <a:p>
            <a:pPr marL="457200" indent="-457200">
              <a:buAutoNum type="arabicPeriod"/>
            </a:pPr>
            <a:endParaRPr lang="en-GB" sz="2400" dirty="0"/>
          </a:p>
          <a:p>
            <a:pPr marL="457200" indent="-457200">
              <a:buAutoNum type="arabicPeriod"/>
            </a:pPr>
            <a:endParaRPr lang="en-GB" sz="2400" dirty="0"/>
          </a:p>
          <a:p>
            <a:pPr marL="457200" indent="-457200">
              <a:buAutoNum type="arabicPeriod"/>
            </a:pPr>
            <a:endParaRPr lang="en-GB" sz="2400" dirty="0"/>
          </a:p>
        </p:txBody>
      </p:sp>
      <p:pic>
        <p:nvPicPr>
          <p:cNvPr id="4" name="Picture 3">
            <a:extLst>
              <a:ext uri="{FF2B5EF4-FFF2-40B4-BE49-F238E27FC236}">
                <a16:creationId xmlns:a16="http://schemas.microsoft.com/office/drawing/2014/main" id="{15305FE3-98E0-9E0F-9FF0-61E6D3AE3B20}"/>
              </a:ext>
            </a:extLst>
          </p:cNvPr>
          <p:cNvPicPr>
            <a:picLocks noChangeAspect="1"/>
          </p:cNvPicPr>
          <p:nvPr/>
        </p:nvPicPr>
        <p:blipFill>
          <a:blip r:embed="rId3"/>
          <a:stretch>
            <a:fillRect/>
          </a:stretch>
        </p:blipFill>
        <p:spPr>
          <a:xfrm>
            <a:off x="6914239" y="1066768"/>
            <a:ext cx="5066215" cy="2542252"/>
          </a:xfrm>
          <a:prstGeom prst="rect">
            <a:avLst/>
          </a:prstGeom>
        </p:spPr>
      </p:pic>
      <p:pic>
        <p:nvPicPr>
          <p:cNvPr id="5" name="Picture 4">
            <a:extLst>
              <a:ext uri="{FF2B5EF4-FFF2-40B4-BE49-F238E27FC236}">
                <a16:creationId xmlns:a16="http://schemas.microsoft.com/office/drawing/2014/main" id="{7F49F357-4C3C-23AA-977A-BA643507AD1D}"/>
              </a:ext>
            </a:extLst>
          </p:cNvPr>
          <p:cNvPicPr>
            <a:picLocks noChangeAspect="1"/>
          </p:cNvPicPr>
          <p:nvPr/>
        </p:nvPicPr>
        <p:blipFill>
          <a:blip r:embed="rId4"/>
          <a:stretch>
            <a:fillRect/>
          </a:stretch>
        </p:blipFill>
        <p:spPr>
          <a:xfrm>
            <a:off x="6914239" y="3758199"/>
            <a:ext cx="5066215" cy="2712955"/>
          </a:xfrm>
          <a:prstGeom prst="rect">
            <a:avLst/>
          </a:prstGeom>
        </p:spPr>
      </p:pic>
    </p:spTree>
    <p:extLst>
      <p:ext uri="{BB962C8B-B14F-4D97-AF65-F5344CB8AC3E}">
        <p14:creationId xmlns:p14="http://schemas.microsoft.com/office/powerpoint/2010/main" val="3567823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FCE96-7AD4-7D49-7E47-7E805D83F3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CDDE81-7A31-B7C5-653B-1B8414AC676D}"/>
              </a:ext>
            </a:extLst>
          </p:cNvPr>
          <p:cNvSpPr txBox="1">
            <a:spLocks/>
          </p:cNvSpPr>
          <p:nvPr/>
        </p:nvSpPr>
        <p:spPr>
          <a:xfrm>
            <a:off x="588963" y="620714"/>
            <a:ext cx="11012488" cy="865186"/>
          </a:xfrm>
          <a:prstGeom prst="rect">
            <a:avLst/>
          </a:prstGeom>
        </p:spPr>
        <p:txBody>
          <a:bodyPr vert="horz" lIns="0" tIns="0" rIns="0" bIns="0" rtlCol="0" anchor="t" anchorCtr="0">
            <a:normAutofit/>
          </a:bodyPr>
          <a:lstStyle/>
          <a:p>
            <a:pPr>
              <a:spcBef>
                <a:spcPct val="0"/>
              </a:spcBef>
              <a:spcAft>
                <a:spcPts val="600"/>
              </a:spcAft>
              <a:defRPr/>
            </a:pPr>
            <a:r>
              <a:rPr lang="en-GB" sz="3000" spc="60">
                <a:solidFill>
                  <a:schemeClr val="accent1"/>
                </a:solidFill>
                <a:latin typeface="+mj-lt"/>
                <a:ea typeface="+mj-ea"/>
                <a:cs typeface="+mj-cs"/>
              </a:rPr>
              <a:t>Special Topics – Economic indicators</a:t>
            </a:r>
          </a:p>
        </p:txBody>
      </p:sp>
      <p:sp>
        <p:nvSpPr>
          <p:cNvPr id="3" name="Inhaltsplatzhalter 3">
            <a:extLst>
              <a:ext uri="{FF2B5EF4-FFF2-40B4-BE49-F238E27FC236}">
                <a16:creationId xmlns:a16="http://schemas.microsoft.com/office/drawing/2014/main" id="{90FE7E95-F491-0886-44CE-26556BB61AAC}"/>
              </a:ext>
            </a:extLst>
          </p:cNvPr>
          <p:cNvSpPr txBox="1">
            <a:spLocks/>
          </p:cNvSpPr>
          <p:nvPr/>
        </p:nvSpPr>
        <p:spPr>
          <a:xfrm>
            <a:off x="588962" y="1341210"/>
            <a:ext cx="11012488" cy="5059589"/>
          </a:xfrm>
          <a:prstGeom prst="rect">
            <a:avLst/>
          </a:prstGeom>
        </p:spPr>
        <p:txBody>
          <a:bodyPr vert="horz" lIns="0" tIns="0" rIns="0" bIns="0" rtlCol="0">
            <a:normAutofit/>
          </a:bodyPr>
          <a:lstStyle/>
          <a:p>
            <a:pPr>
              <a:lnSpc>
                <a:spcPct val="90000"/>
              </a:lnSpc>
              <a:spcBef>
                <a:spcPts val="1000"/>
              </a:spcBef>
            </a:pPr>
            <a:r>
              <a:rPr lang="en-GB" sz="2400" b="1" u="sng" spc="60" dirty="0"/>
              <a:t>Economic sustainability  </a:t>
            </a:r>
          </a:p>
          <a:p>
            <a:pPr marL="361950" indent="-361950">
              <a:lnSpc>
                <a:spcPct val="90000"/>
              </a:lnSpc>
              <a:spcBef>
                <a:spcPts val="1000"/>
              </a:spcBef>
              <a:buFont typeface="Arial" panose="020B0604020202020204" pitchFamily="34" charset="0"/>
              <a:buChar char="•"/>
            </a:pPr>
            <a:r>
              <a:rPr lang="en-GB" sz="2400" spc="60" dirty="0"/>
              <a:t>Economic sustainability refers to the ability of an economy or a sector to support a defined level of economic production in the long term. </a:t>
            </a:r>
          </a:p>
          <a:p>
            <a:pPr marL="361950" indent="-361950">
              <a:lnSpc>
                <a:spcPct val="90000"/>
              </a:lnSpc>
              <a:spcBef>
                <a:spcPts val="1000"/>
              </a:spcBef>
              <a:buFont typeface="Arial" panose="020B0604020202020204" pitchFamily="34" charset="0"/>
              <a:buChar char="•"/>
            </a:pPr>
            <a:endParaRPr lang="en-GB" sz="2400" spc="60" dirty="0"/>
          </a:p>
          <a:p>
            <a:pPr marL="361950" indent="-361950">
              <a:lnSpc>
                <a:spcPct val="90000"/>
              </a:lnSpc>
              <a:spcBef>
                <a:spcPts val="1000"/>
              </a:spcBef>
              <a:buFont typeface="Arial" panose="020B0604020202020204" pitchFamily="34" charset="0"/>
              <a:buChar char="•"/>
            </a:pPr>
            <a:r>
              <a:rPr lang="en-GB" sz="2400" spc="60" dirty="0"/>
              <a:t>Long term resilience requires that industries are able to continuously invest in new technology to stay competitive, and at the same time pay for negative externalities (side effects) imposed on society or from use of natural resources. </a:t>
            </a:r>
          </a:p>
          <a:p>
            <a:pPr marL="361950" indent="-361950">
              <a:lnSpc>
                <a:spcPct val="90000"/>
              </a:lnSpc>
              <a:spcBef>
                <a:spcPts val="1000"/>
              </a:spcBef>
              <a:buFont typeface="Arial" panose="020B0604020202020204" pitchFamily="34" charset="0"/>
              <a:buChar char="•"/>
            </a:pPr>
            <a:endParaRPr lang="en-GB" sz="2400" spc="60" dirty="0"/>
          </a:p>
          <a:p>
            <a:pPr marL="361950" indent="-361950">
              <a:lnSpc>
                <a:spcPct val="90000"/>
              </a:lnSpc>
              <a:spcBef>
                <a:spcPts val="1000"/>
              </a:spcBef>
              <a:buFont typeface="Arial" panose="020B0604020202020204" pitchFamily="34" charset="0"/>
              <a:buChar char="•"/>
            </a:pPr>
            <a:r>
              <a:rPr lang="en-GB" sz="2400" spc="60" dirty="0"/>
              <a:t>It is closely linked to the other two pillars of sustainability, social and environmental. </a:t>
            </a:r>
          </a:p>
          <a:p>
            <a:pPr>
              <a:lnSpc>
                <a:spcPct val="90000"/>
              </a:lnSpc>
              <a:spcBef>
                <a:spcPts val="1000"/>
              </a:spcBef>
            </a:pPr>
            <a:endParaRPr lang="en-GB" sz="2000" spc="60" dirty="0"/>
          </a:p>
        </p:txBody>
      </p:sp>
      <p:sp>
        <p:nvSpPr>
          <p:cNvPr id="8" name="Date Placeholder 3">
            <a:extLst>
              <a:ext uri="{FF2B5EF4-FFF2-40B4-BE49-F238E27FC236}">
                <a16:creationId xmlns:a16="http://schemas.microsoft.com/office/drawing/2014/main" id="{838ED8E6-6BC1-289A-3A26-0FBBE47D3E12}"/>
              </a:ext>
            </a:extLst>
          </p:cNvPr>
          <p:cNvSpPr>
            <a:spLocks noGrp="1"/>
          </p:cNvSpPr>
          <p:nvPr>
            <p:ph type="dt" sz="half" idx="10"/>
          </p:nvPr>
        </p:nvSpPr>
        <p:spPr>
          <a:xfrm>
            <a:off x="10329111" y="85745"/>
            <a:ext cx="814976" cy="176797"/>
          </a:xfrm>
        </p:spPr>
        <p:txBody>
          <a:bodyPr/>
          <a:lstStyle/>
          <a:p>
            <a:pPr>
              <a:spcAft>
                <a:spcPts val="600"/>
              </a:spcAft>
            </a:pPr>
            <a:fld id="{3C829339-1C74-4825-ADEB-BCD7E13EFC81}" type="datetime1">
              <a:rPr lang="en-GB" smtClean="0"/>
              <a:pPr>
                <a:spcAft>
                  <a:spcPts val="600"/>
                </a:spcAft>
              </a:pPr>
              <a:t>29/05/2025</a:t>
            </a:fld>
            <a:endParaRPr lang="en-GB"/>
          </a:p>
        </p:txBody>
      </p:sp>
      <p:sp>
        <p:nvSpPr>
          <p:cNvPr id="10" name="Slide Number Placeholder 4">
            <a:extLst>
              <a:ext uri="{FF2B5EF4-FFF2-40B4-BE49-F238E27FC236}">
                <a16:creationId xmlns:a16="http://schemas.microsoft.com/office/drawing/2014/main" id="{07454B22-85D3-6F4C-D862-FF0594CF1DD7}"/>
              </a:ext>
            </a:extLst>
          </p:cNvPr>
          <p:cNvSpPr>
            <a:spLocks noGrp="1"/>
          </p:cNvSpPr>
          <p:nvPr>
            <p:ph type="sldNum" sz="quarter" idx="12"/>
          </p:nvPr>
        </p:nvSpPr>
        <p:spPr>
          <a:xfrm>
            <a:off x="11219691" y="85745"/>
            <a:ext cx="381759" cy="176797"/>
          </a:xfrm>
        </p:spPr>
        <p:txBody>
          <a:bodyPr/>
          <a:lstStyle/>
          <a:p>
            <a:pPr>
              <a:spcAft>
                <a:spcPts val="600"/>
              </a:spcAft>
            </a:pPr>
            <a:fld id="{091A926C-488A-4E3E-9C21-57CAA120E114}" type="slidenum">
              <a:rPr lang="en-GB" smtClean="0"/>
              <a:pPr>
                <a:spcAft>
                  <a:spcPts val="600"/>
                </a:spcAft>
              </a:pPr>
              <a:t>12</a:t>
            </a:fld>
            <a:endParaRPr lang="en-GB"/>
          </a:p>
        </p:txBody>
      </p:sp>
    </p:spTree>
    <p:extLst>
      <p:ext uri="{BB962C8B-B14F-4D97-AF65-F5344CB8AC3E}">
        <p14:creationId xmlns:p14="http://schemas.microsoft.com/office/powerpoint/2010/main" val="2570457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257F-1414-2EB8-8964-6DEB1E79CFF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51A2E0-573D-7EFE-4848-B53E40B76C3C}"/>
              </a:ext>
            </a:extLst>
          </p:cNvPr>
          <p:cNvSpPr txBox="1">
            <a:spLocks/>
          </p:cNvSpPr>
          <p:nvPr/>
        </p:nvSpPr>
        <p:spPr>
          <a:xfrm>
            <a:off x="588963" y="620714"/>
            <a:ext cx="11012488" cy="865186"/>
          </a:xfrm>
          <a:prstGeom prst="rect">
            <a:avLst/>
          </a:prstGeom>
        </p:spPr>
        <p:txBody>
          <a:bodyPr vert="horz" lIns="0" tIns="0" rIns="0" bIns="0" rtlCol="0" anchor="t" anchorCtr="0">
            <a:normAutofit/>
          </a:bodyPr>
          <a:lstStyle/>
          <a:p>
            <a:pPr>
              <a:spcBef>
                <a:spcPct val="0"/>
              </a:spcBef>
              <a:spcAft>
                <a:spcPts val="600"/>
              </a:spcAft>
              <a:defRPr/>
            </a:pPr>
            <a:r>
              <a:rPr lang="en-GB" sz="3000" spc="60">
                <a:solidFill>
                  <a:schemeClr val="accent1"/>
                </a:solidFill>
                <a:latin typeface="+mj-lt"/>
                <a:ea typeface="+mj-ea"/>
                <a:cs typeface="+mj-cs"/>
              </a:rPr>
              <a:t>Special Topics – Economic indicators</a:t>
            </a:r>
          </a:p>
        </p:txBody>
      </p:sp>
      <p:sp>
        <p:nvSpPr>
          <p:cNvPr id="3" name="Inhaltsplatzhalter 3">
            <a:extLst>
              <a:ext uri="{FF2B5EF4-FFF2-40B4-BE49-F238E27FC236}">
                <a16:creationId xmlns:a16="http://schemas.microsoft.com/office/drawing/2014/main" id="{D9F0A836-7899-62B5-C483-BA1E69567FF5}"/>
              </a:ext>
            </a:extLst>
          </p:cNvPr>
          <p:cNvSpPr txBox="1">
            <a:spLocks/>
          </p:cNvSpPr>
          <p:nvPr/>
        </p:nvSpPr>
        <p:spPr>
          <a:xfrm>
            <a:off x="588962" y="1341210"/>
            <a:ext cx="11232924" cy="5059589"/>
          </a:xfrm>
          <a:prstGeom prst="rect">
            <a:avLst/>
          </a:prstGeom>
        </p:spPr>
        <p:txBody>
          <a:bodyPr vert="horz" lIns="0" tIns="0" rIns="0" bIns="0" rtlCol="0">
            <a:normAutofit/>
          </a:bodyPr>
          <a:lstStyle/>
          <a:p>
            <a:pPr>
              <a:lnSpc>
                <a:spcPct val="90000"/>
              </a:lnSpc>
              <a:spcBef>
                <a:spcPts val="1000"/>
              </a:spcBef>
            </a:pPr>
            <a:r>
              <a:rPr lang="en-GB" sz="2400" b="1" u="sng" spc="60" dirty="0"/>
              <a:t>Economic sustainability  </a:t>
            </a:r>
          </a:p>
          <a:p>
            <a:pPr>
              <a:lnSpc>
                <a:spcPct val="90000"/>
              </a:lnSpc>
              <a:spcBef>
                <a:spcPts val="1000"/>
              </a:spcBef>
            </a:pPr>
            <a:r>
              <a:rPr lang="en-GB" sz="2400" spc="60" dirty="0"/>
              <a:t>The variables selected for investigating economic sustainability are:</a:t>
            </a:r>
          </a:p>
          <a:p>
            <a:pPr marL="361950" indent="-361950">
              <a:lnSpc>
                <a:spcPct val="90000"/>
              </a:lnSpc>
              <a:spcBef>
                <a:spcPts val="1000"/>
              </a:spcBef>
              <a:buFont typeface="Arial" panose="020B0604020202020204" pitchFamily="34" charset="0"/>
              <a:buChar char="•"/>
            </a:pPr>
            <a:r>
              <a:rPr lang="en-GB" sz="2400" b="1" spc="60" dirty="0"/>
              <a:t>GVA</a:t>
            </a:r>
            <a:r>
              <a:rPr lang="en-GB" sz="2400" spc="60" dirty="0"/>
              <a:t> (Gross value added) – Profit before paying labour and capital</a:t>
            </a:r>
          </a:p>
          <a:p>
            <a:pPr marL="361950" indent="-361950">
              <a:lnSpc>
                <a:spcPct val="90000"/>
              </a:lnSpc>
              <a:spcBef>
                <a:spcPts val="1000"/>
              </a:spcBef>
              <a:buFont typeface="Arial" panose="020B0604020202020204" pitchFamily="34" charset="0"/>
              <a:buChar char="•"/>
            </a:pPr>
            <a:r>
              <a:rPr lang="en-GB" sz="2400" b="1" spc="60" dirty="0"/>
              <a:t>EBIT</a:t>
            </a:r>
            <a:r>
              <a:rPr lang="en-GB" sz="2400" spc="60" dirty="0"/>
              <a:t> (Earnings before interest, tax) – Profit after paying labour and capital</a:t>
            </a:r>
          </a:p>
          <a:p>
            <a:pPr marL="361950" indent="-361950">
              <a:lnSpc>
                <a:spcPct val="90000"/>
              </a:lnSpc>
              <a:spcBef>
                <a:spcPts val="1000"/>
              </a:spcBef>
              <a:buFont typeface="Arial" panose="020B0604020202020204" pitchFamily="34" charset="0"/>
              <a:buChar char="•"/>
            </a:pPr>
            <a:r>
              <a:rPr lang="en-GB" sz="2400" b="1" spc="60" dirty="0"/>
              <a:t>ROI </a:t>
            </a:r>
            <a:r>
              <a:rPr lang="en-GB" sz="2400" spc="60" dirty="0"/>
              <a:t>(Return on investment) – EBIT/Value of assets</a:t>
            </a:r>
          </a:p>
          <a:p>
            <a:pPr marL="361950" indent="-361950">
              <a:lnSpc>
                <a:spcPct val="90000"/>
              </a:lnSpc>
              <a:spcBef>
                <a:spcPts val="1000"/>
              </a:spcBef>
              <a:buFont typeface="Arial" panose="020B0604020202020204" pitchFamily="34" charset="0"/>
              <a:buChar char="•"/>
            </a:pPr>
            <a:r>
              <a:rPr lang="en-GB" sz="2400" b="1" spc="60" dirty="0"/>
              <a:t>FEI</a:t>
            </a:r>
            <a:r>
              <a:rPr lang="en-GB" sz="2400" spc="60" dirty="0"/>
              <a:t> (Future expectation) – Positive amount of investment/Value of assets  </a:t>
            </a:r>
          </a:p>
          <a:p>
            <a:pPr marL="361950" indent="-361950">
              <a:lnSpc>
                <a:spcPct val="90000"/>
              </a:lnSpc>
              <a:spcBef>
                <a:spcPts val="1000"/>
              </a:spcBef>
              <a:buFont typeface="Arial" panose="020B0604020202020204" pitchFamily="34" charset="0"/>
              <a:buChar char="•"/>
            </a:pPr>
            <a:r>
              <a:rPr lang="en-GB" sz="2400" b="1" spc="60" dirty="0"/>
              <a:t>Labour productivity </a:t>
            </a:r>
            <a:r>
              <a:rPr lang="en-GB" sz="2400" spc="60" dirty="0"/>
              <a:t>– GVA/FTE</a:t>
            </a:r>
          </a:p>
          <a:p>
            <a:pPr marL="361950" indent="-361950">
              <a:lnSpc>
                <a:spcPct val="90000"/>
              </a:lnSpc>
              <a:spcBef>
                <a:spcPts val="1000"/>
              </a:spcBef>
              <a:buFont typeface="Arial" panose="020B0604020202020204" pitchFamily="34" charset="0"/>
              <a:buChar char="•"/>
            </a:pPr>
            <a:r>
              <a:rPr lang="en-GB" sz="2400" b="1" spc="60" dirty="0"/>
              <a:t>Capital productivity </a:t>
            </a:r>
            <a:r>
              <a:rPr lang="en-GB" sz="2400" spc="60" dirty="0"/>
              <a:t>– GVA/Value of assets</a:t>
            </a:r>
          </a:p>
          <a:p>
            <a:pPr marL="361950" indent="-361950">
              <a:lnSpc>
                <a:spcPct val="90000"/>
              </a:lnSpc>
              <a:spcBef>
                <a:spcPts val="1000"/>
              </a:spcBef>
              <a:buFont typeface="Arial" panose="020B0604020202020204" pitchFamily="34" charset="0"/>
              <a:buChar char="•"/>
            </a:pPr>
            <a:endParaRPr lang="en-GB" sz="2400" spc="60" dirty="0"/>
          </a:p>
          <a:p>
            <a:pPr>
              <a:lnSpc>
                <a:spcPct val="90000"/>
              </a:lnSpc>
              <a:spcBef>
                <a:spcPts val="1000"/>
              </a:spcBef>
            </a:pPr>
            <a:endParaRPr lang="en-GB" sz="2000" spc="60" dirty="0"/>
          </a:p>
        </p:txBody>
      </p:sp>
      <p:sp>
        <p:nvSpPr>
          <p:cNvPr id="8" name="Date Placeholder 3">
            <a:extLst>
              <a:ext uri="{FF2B5EF4-FFF2-40B4-BE49-F238E27FC236}">
                <a16:creationId xmlns:a16="http://schemas.microsoft.com/office/drawing/2014/main" id="{701C6241-F347-2451-93D1-0F7BC58944E9}"/>
              </a:ext>
            </a:extLst>
          </p:cNvPr>
          <p:cNvSpPr>
            <a:spLocks noGrp="1"/>
          </p:cNvSpPr>
          <p:nvPr>
            <p:ph type="dt" sz="half" idx="10"/>
          </p:nvPr>
        </p:nvSpPr>
        <p:spPr>
          <a:xfrm>
            <a:off x="10329111" y="85745"/>
            <a:ext cx="814976" cy="176797"/>
          </a:xfrm>
        </p:spPr>
        <p:txBody>
          <a:bodyPr/>
          <a:lstStyle/>
          <a:p>
            <a:pPr>
              <a:spcAft>
                <a:spcPts val="600"/>
              </a:spcAft>
            </a:pPr>
            <a:fld id="{3C829339-1C74-4825-ADEB-BCD7E13EFC81}" type="datetime1">
              <a:rPr lang="en-GB" smtClean="0"/>
              <a:pPr>
                <a:spcAft>
                  <a:spcPts val="600"/>
                </a:spcAft>
              </a:pPr>
              <a:t>29/05/2025</a:t>
            </a:fld>
            <a:endParaRPr lang="en-GB"/>
          </a:p>
        </p:txBody>
      </p:sp>
      <p:sp>
        <p:nvSpPr>
          <p:cNvPr id="10" name="Slide Number Placeholder 4">
            <a:extLst>
              <a:ext uri="{FF2B5EF4-FFF2-40B4-BE49-F238E27FC236}">
                <a16:creationId xmlns:a16="http://schemas.microsoft.com/office/drawing/2014/main" id="{7D450253-846F-B91D-7E06-37BA7C3CA3CD}"/>
              </a:ext>
            </a:extLst>
          </p:cNvPr>
          <p:cNvSpPr>
            <a:spLocks noGrp="1"/>
          </p:cNvSpPr>
          <p:nvPr>
            <p:ph type="sldNum" sz="quarter" idx="12"/>
          </p:nvPr>
        </p:nvSpPr>
        <p:spPr>
          <a:xfrm>
            <a:off x="11219691" y="85745"/>
            <a:ext cx="381759" cy="176797"/>
          </a:xfrm>
        </p:spPr>
        <p:txBody>
          <a:bodyPr/>
          <a:lstStyle/>
          <a:p>
            <a:pPr>
              <a:spcAft>
                <a:spcPts val="600"/>
              </a:spcAft>
            </a:pPr>
            <a:fld id="{091A926C-488A-4E3E-9C21-57CAA120E114}" type="slidenum">
              <a:rPr lang="en-GB" smtClean="0"/>
              <a:pPr>
                <a:spcAft>
                  <a:spcPts val="600"/>
                </a:spcAft>
              </a:pPr>
              <a:t>13</a:t>
            </a:fld>
            <a:endParaRPr lang="en-GB"/>
          </a:p>
        </p:txBody>
      </p:sp>
    </p:spTree>
    <p:extLst>
      <p:ext uri="{BB962C8B-B14F-4D97-AF65-F5344CB8AC3E}">
        <p14:creationId xmlns:p14="http://schemas.microsoft.com/office/powerpoint/2010/main" val="332878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508861" y="302574"/>
            <a:ext cx="8229600" cy="603684"/>
          </a:xfrm>
          <a:prstGeom prst="rect">
            <a:avLst/>
          </a:prstGeom>
        </p:spPr>
        <p:txBody>
          <a:bodyPr>
            <a:normAutofit lnSpcReduction="10000"/>
          </a:bodyPr>
          <a:lstStyle/>
          <a:p>
            <a:pPr algn="ctr">
              <a:spcBef>
                <a:spcPct val="0"/>
              </a:spcBef>
              <a:defRPr/>
            </a:pPr>
            <a:r>
              <a:rPr lang="en-US" sz="3600" dirty="0">
                <a:solidFill>
                  <a:schemeClr val="accent1"/>
                </a:solidFill>
              </a:rPr>
              <a:t>Special Topics – Economic indicators</a:t>
            </a:r>
            <a:endParaRPr lang="en-GB" sz="3600" dirty="0">
              <a:latin typeface="Calibri" panose="020F0502020204030204" pitchFamily="34" charset="0"/>
              <a:ea typeface="+mj-ea"/>
              <a:cs typeface="Times New Roman" pitchFamily="18" charset="0"/>
            </a:endParaRPr>
          </a:p>
        </p:txBody>
      </p:sp>
      <p:sp>
        <p:nvSpPr>
          <p:cNvPr id="3" name="Inhaltsplatzhalter 3"/>
          <p:cNvSpPr txBox="1">
            <a:spLocks/>
          </p:cNvSpPr>
          <p:nvPr/>
        </p:nvSpPr>
        <p:spPr>
          <a:xfrm>
            <a:off x="508861" y="876345"/>
            <a:ext cx="10769434" cy="5540840"/>
          </a:xfrm>
          <a:prstGeom prst="rect">
            <a:avLst/>
          </a:prstGeom>
        </p:spPr>
        <p:txBody>
          <a:bodyPr>
            <a:normAutofit/>
          </a:bodyPr>
          <a:lstStyle/>
          <a:p>
            <a:r>
              <a:rPr lang="en-GB" sz="2400" b="1" u="sng" dirty="0"/>
              <a:t>Economic indicators in The EU aquaculture report  </a:t>
            </a:r>
          </a:p>
          <a:p>
            <a:pPr marL="457200" indent="-457200">
              <a:buAutoNum type="arabicPeriod"/>
            </a:pPr>
            <a:r>
              <a:rPr lang="en-GB" sz="2400" dirty="0"/>
              <a:t>Can be calculated based on reported data</a:t>
            </a:r>
          </a:p>
          <a:p>
            <a:pPr marL="457200" indent="-457200">
              <a:buAutoNum type="arabicPeriod"/>
            </a:pPr>
            <a:r>
              <a:rPr lang="en-GB" sz="2400" dirty="0"/>
              <a:t>All definitions and calculation is shown in the report</a:t>
            </a:r>
          </a:p>
          <a:p>
            <a:pPr marL="457200" indent="-457200">
              <a:buAutoNum type="arabicPeriod"/>
            </a:pPr>
            <a:r>
              <a:rPr lang="en-GB" sz="2400" dirty="0"/>
              <a:t>Can easily be interpretated and compared to other statistics</a:t>
            </a:r>
          </a:p>
          <a:p>
            <a:pPr marL="457200" indent="-457200">
              <a:buAutoNum type="arabicPeriod"/>
            </a:pPr>
            <a:r>
              <a:rPr lang="en-GB" sz="2400" dirty="0"/>
              <a:t>Time series may create problems (DCF/EUMAP)(missing countries)</a:t>
            </a:r>
          </a:p>
          <a:p>
            <a:pPr marL="457200" indent="-457200">
              <a:buAutoNum type="arabicPeriod"/>
            </a:pPr>
            <a:r>
              <a:rPr lang="en-GB" sz="2400" dirty="0"/>
              <a:t>Knowledge on species and segments is important for valid calculations  </a:t>
            </a:r>
          </a:p>
          <a:p>
            <a:r>
              <a:rPr lang="en-GB" sz="2400" b="1" u="sng" dirty="0"/>
              <a:t>Conclusion: </a:t>
            </a:r>
            <a:r>
              <a:rPr lang="en-GB" sz="2400" dirty="0"/>
              <a:t>Overall, the EU aquaculture sector seems economically robust! </a:t>
            </a:r>
          </a:p>
        </p:txBody>
      </p:sp>
      <p:pic>
        <p:nvPicPr>
          <p:cNvPr id="6146" name="Picture 2" descr="C:\Users\jrb160\AppData\Local\Microsoft\Windows\Temporary Internet Files\Content.IE5\8ZTZS8IG\investiga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6690" y="356461"/>
            <a:ext cx="2041775" cy="23442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17482D33-2BCE-C7B3-6DE1-8EB9DB69E49C}"/>
              </a:ext>
            </a:extLst>
          </p:cNvPr>
          <p:cNvGraphicFramePr>
            <a:graphicFrameLocks noGrp="1"/>
          </p:cNvGraphicFramePr>
          <p:nvPr>
            <p:extLst>
              <p:ext uri="{D42A27DB-BD31-4B8C-83A1-F6EECF244321}">
                <p14:modId xmlns:p14="http://schemas.microsoft.com/office/powerpoint/2010/main" val="1419891169"/>
              </p:ext>
            </p:extLst>
          </p:nvPr>
        </p:nvGraphicFramePr>
        <p:xfrm>
          <a:off x="508861" y="3520472"/>
          <a:ext cx="10278885" cy="3216553"/>
        </p:xfrm>
        <a:graphic>
          <a:graphicData uri="http://schemas.openxmlformats.org/drawingml/2006/table">
            <a:tbl>
              <a:tblPr firstRow="1" firstCol="1" bandRow="1">
                <a:tableStyleId>{5C22544A-7EE6-4342-B048-85BDC9FD1C3A}</a:tableStyleId>
              </a:tblPr>
              <a:tblGrid>
                <a:gridCol w="2697688">
                  <a:extLst>
                    <a:ext uri="{9D8B030D-6E8A-4147-A177-3AD203B41FA5}">
                      <a16:colId xmlns:a16="http://schemas.microsoft.com/office/drawing/2014/main" val="4173143984"/>
                    </a:ext>
                  </a:extLst>
                </a:gridCol>
                <a:gridCol w="1083492">
                  <a:extLst>
                    <a:ext uri="{9D8B030D-6E8A-4147-A177-3AD203B41FA5}">
                      <a16:colId xmlns:a16="http://schemas.microsoft.com/office/drawing/2014/main" val="3221151367"/>
                    </a:ext>
                  </a:extLst>
                </a:gridCol>
                <a:gridCol w="1083492">
                  <a:extLst>
                    <a:ext uri="{9D8B030D-6E8A-4147-A177-3AD203B41FA5}">
                      <a16:colId xmlns:a16="http://schemas.microsoft.com/office/drawing/2014/main" val="2265960846"/>
                    </a:ext>
                  </a:extLst>
                </a:gridCol>
                <a:gridCol w="1083492">
                  <a:extLst>
                    <a:ext uri="{9D8B030D-6E8A-4147-A177-3AD203B41FA5}">
                      <a16:colId xmlns:a16="http://schemas.microsoft.com/office/drawing/2014/main" val="2900476209"/>
                    </a:ext>
                  </a:extLst>
                </a:gridCol>
                <a:gridCol w="1083492">
                  <a:extLst>
                    <a:ext uri="{9D8B030D-6E8A-4147-A177-3AD203B41FA5}">
                      <a16:colId xmlns:a16="http://schemas.microsoft.com/office/drawing/2014/main" val="1016117307"/>
                    </a:ext>
                  </a:extLst>
                </a:gridCol>
                <a:gridCol w="1083492">
                  <a:extLst>
                    <a:ext uri="{9D8B030D-6E8A-4147-A177-3AD203B41FA5}">
                      <a16:colId xmlns:a16="http://schemas.microsoft.com/office/drawing/2014/main" val="119033329"/>
                    </a:ext>
                  </a:extLst>
                </a:gridCol>
                <a:gridCol w="1083492">
                  <a:extLst>
                    <a:ext uri="{9D8B030D-6E8A-4147-A177-3AD203B41FA5}">
                      <a16:colId xmlns:a16="http://schemas.microsoft.com/office/drawing/2014/main" val="570236795"/>
                    </a:ext>
                  </a:extLst>
                </a:gridCol>
                <a:gridCol w="1080245">
                  <a:extLst>
                    <a:ext uri="{9D8B030D-6E8A-4147-A177-3AD203B41FA5}">
                      <a16:colId xmlns:a16="http://schemas.microsoft.com/office/drawing/2014/main" val="346923013"/>
                    </a:ext>
                  </a:extLst>
                </a:gridCol>
              </a:tblGrid>
              <a:tr h="574798">
                <a:tc>
                  <a:txBody>
                    <a:bodyPr/>
                    <a:lstStyle/>
                    <a:p>
                      <a:pPr marL="0" marR="0" algn="just">
                        <a:spcBef>
                          <a:spcPts val="600"/>
                        </a:spcBef>
                        <a:spcAft>
                          <a:spcPts val="600"/>
                        </a:spcAft>
                        <a:buNone/>
                      </a:pPr>
                      <a:r>
                        <a:rPr lang="en-GB" sz="1100" dirty="0">
                          <a:effectLst/>
                        </a:rPr>
                        <a:t>Total aquaculture</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dirty="0">
                          <a:effectLst/>
                        </a:rPr>
                        <a:t>2017</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2018</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2019</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2020</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2021</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2022</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2017-22 </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extLst>
                  <a:ext uri="{0D108BD9-81ED-4DB2-BD59-A6C34878D82A}">
                    <a16:rowId xmlns:a16="http://schemas.microsoft.com/office/drawing/2014/main" val="1438717418"/>
                  </a:ext>
                </a:extLst>
              </a:tr>
              <a:tr h="318192">
                <a:tc>
                  <a:txBody>
                    <a:bodyPr/>
                    <a:lstStyle/>
                    <a:p>
                      <a:pPr marL="0" marR="0" algn="just">
                        <a:spcBef>
                          <a:spcPts val="600"/>
                        </a:spcBef>
                        <a:spcAft>
                          <a:spcPts val="600"/>
                        </a:spcAft>
                        <a:buNone/>
                      </a:pPr>
                      <a:r>
                        <a:rPr lang="en-GB" sz="1100" dirty="0">
                          <a:effectLst/>
                        </a:rPr>
                        <a:t>GVA (€ million)</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dirty="0">
                          <a:effectLst/>
                        </a:rPr>
                        <a:t>1487</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dirty="0">
                          <a:effectLst/>
                        </a:rPr>
                        <a:t>1431</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1411</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1414</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1589</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1633</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10%</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extLst>
                  <a:ext uri="{0D108BD9-81ED-4DB2-BD59-A6C34878D82A}">
                    <a16:rowId xmlns:a16="http://schemas.microsoft.com/office/drawing/2014/main" val="2360714374"/>
                  </a:ext>
                </a:extLst>
              </a:tr>
              <a:tr h="318192">
                <a:tc>
                  <a:txBody>
                    <a:bodyPr/>
                    <a:lstStyle/>
                    <a:p>
                      <a:pPr marL="0" marR="0" algn="just">
                        <a:spcBef>
                          <a:spcPts val="600"/>
                        </a:spcBef>
                        <a:spcAft>
                          <a:spcPts val="600"/>
                        </a:spcAft>
                        <a:buNone/>
                      </a:pPr>
                      <a:r>
                        <a:rPr lang="en-GB" sz="1100" dirty="0">
                          <a:effectLst/>
                        </a:rPr>
                        <a:t>EBIT (€ million)</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538</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423</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dirty="0">
                          <a:effectLst/>
                        </a:rPr>
                        <a:t>364</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dirty="0">
                          <a:effectLst/>
                        </a:rPr>
                        <a:t>428</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556</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522</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-3%</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extLst>
                  <a:ext uri="{0D108BD9-81ED-4DB2-BD59-A6C34878D82A}">
                    <a16:rowId xmlns:a16="http://schemas.microsoft.com/office/drawing/2014/main" val="3103090105"/>
                  </a:ext>
                </a:extLst>
              </a:tr>
              <a:tr h="318192">
                <a:tc>
                  <a:txBody>
                    <a:bodyPr/>
                    <a:lstStyle/>
                    <a:p>
                      <a:pPr marL="0" marR="0" algn="just">
                        <a:spcBef>
                          <a:spcPts val="600"/>
                        </a:spcBef>
                        <a:spcAft>
                          <a:spcPts val="600"/>
                        </a:spcAft>
                        <a:buNone/>
                      </a:pPr>
                      <a:r>
                        <a:rPr lang="en-GB" sz="1100" dirty="0">
                          <a:effectLst/>
                        </a:rPr>
                        <a:t>ROI (%)</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10%</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7%</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6%</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7%</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dirty="0">
                          <a:effectLst/>
                        </a:rPr>
                        <a:t>8%</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8%</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-22%</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extLst>
                  <a:ext uri="{0D108BD9-81ED-4DB2-BD59-A6C34878D82A}">
                    <a16:rowId xmlns:a16="http://schemas.microsoft.com/office/drawing/2014/main" val="2987365356"/>
                  </a:ext>
                </a:extLst>
              </a:tr>
              <a:tr h="318192">
                <a:tc>
                  <a:txBody>
                    <a:bodyPr/>
                    <a:lstStyle/>
                    <a:p>
                      <a:pPr marL="0" marR="0" algn="just">
                        <a:spcBef>
                          <a:spcPts val="600"/>
                        </a:spcBef>
                        <a:spcAft>
                          <a:spcPts val="600"/>
                        </a:spcAft>
                        <a:buNone/>
                      </a:pPr>
                      <a:r>
                        <a:rPr lang="en-GB" sz="1100" dirty="0">
                          <a:effectLst/>
                        </a:rPr>
                        <a:t>FEI (%) </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3%</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4%</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dirty="0">
                          <a:effectLst/>
                        </a:rPr>
                        <a:t>3%</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dirty="0">
                          <a:effectLst/>
                        </a:rPr>
                        <a:t>3%</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-4%</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extLst>
                  <a:ext uri="{0D108BD9-81ED-4DB2-BD59-A6C34878D82A}">
                    <a16:rowId xmlns:a16="http://schemas.microsoft.com/office/drawing/2014/main" val="2745649792"/>
                  </a:ext>
                </a:extLst>
              </a:tr>
              <a:tr h="794189">
                <a:tc>
                  <a:txBody>
                    <a:bodyPr/>
                    <a:lstStyle/>
                    <a:p>
                      <a:pPr marL="0" marR="0" algn="just">
                        <a:spcBef>
                          <a:spcPts val="600"/>
                        </a:spcBef>
                        <a:spcAft>
                          <a:spcPts val="600"/>
                        </a:spcAft>
                        <a:buNone/>
                      </a:pPr>
                      <a:r>
                        <a:rPr lang="en-GB" sz="1100" dirty="0">
                          <a:effectLst/>
                        </a:rPr>
                        <a:t>Labour productivity (thousand €)</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52</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51</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47</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50</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dirty="0">
                          <a:effectLst/>
                        </a:rPr>
                        <a:t>51</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dirty="0">
                          <a:effectLst/>
                        </a:rPr>
                        <a:t>48</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dirty="0">
                          <a:effectLst/>
                        </a:rPr>
                        <a:t>-8%</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extLst>
                  <a:ext uri="{0D108BD9-81ED-4DB2-BD59-A6C34878D82A}">
                    <a16:rowId xmlns:a16="http://schemas.microsoft.com/office/drawing/2014/main" val="2787095398"/>
                  </a:ext>
                </a:extLst>
              </a:tr>
              <a:tr h="574798">
                <a:tc>
                  <a:txBody>
                    <a:bodyPr/>
                    <a:lstStyle/>
                    <a:p>
                      <a:pPr marL="0" marR="0" algn="just">
                        <a:spcBef>
                          <a:spcPts val="600"/>
                        </a:spcBef>
                        <a:spcAft>
                          <a:spcPts val="600"/>
                        </a:spcAft>
                        <a:buNone/>
                      </a:pPr>
                      <a:r>
                        <a:rPr lang="en-GB" sz="1100" dirty="0">
                          <a:effectLst/>
                        </a:rPr>
                        <a:t>Capital productivity (%)</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27%</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25%</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22%</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22%</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23%</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a:effectLst/>
                        </a:rPr>
                        <a:t>24%</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tc>
                  <a:txBody>
                    <a:bodyPr/>
                    <a:lstStyle/>
                    <a:p>
                      <a:pPr marL="0" marR="0" algn="ctr">
                        <a:spcBef>
                          <a:spcPts val="600"/>
                        </a:spcBef>
                        <a:spcAft>
                          <a:spcPts val="600"/>
                        </a:spcAft>
                        <a:buNone/>
                      </a:pPr>
                      <a:r>
                        <a:rPr lang="en-GB" sz="1100" dirty="0">
                          <a:effectLst/>
                        </a:rPr>
                        <a:t>-12%</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123" marR="73123" marT="0" marB="0" anchor="ctr"/>
                </a:tc>
                <a:extLst>
                  <a:ext uri="{0D108BD9-81ED-4DB2-BD59-A6C34878D82A}">
                    <a16:rowId xmlns:a16="http://schemas.microsoft.com/office/drawing/2014/main" val="2537852204"/>
                  </a:ext>
                </a:extLst>
              </a:tr>
            </a:tbl>
          </a:graphicData>
        </a:graphic>
      </p:graphicFrame>
    </p:spTree>
    <p:extLst>
      <p:ext uri="{BB962C8B-B14F-4D97-AF65-F5344CB8AC3E}">
        <p14:creationId xmlns:p14="http://schemas.microsoft.com/office/powerpoint/2010/main" val="36795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F67D-3786-15AF-213A-464591EF6900}"/>
              </a:ext>
            </a:extLst>
          </p:cNvPr>
          <p:cNvSpPr>
            <a:spLocks noGrp="1"/>
          </p:cNvSpPr>
          <p:nvPr>
            <p:ph type="title"/>
          </p:nvPr>
        </p:nvSpPr>
        <p:spPr>
          <a:xfrm>
            <a:off x="588964" y="620714"/>
            <a:ext cx="11012486" cy="865186"/>
          </a:xfrm>
        </p:spPr>
        <p:txBody>
          <a:bodyPr anchor="t">
            <a:normAutofit/>
          </a:bodyPr>
          <a:lstStyle/>
          <a:p>
            <a:pPr>
              <a:lnSpc>
                <a:spcPct val="90000"/>
              </a:lnSpc>
            </a:pPr>
            <a:r>
              <a:rPr lang="en-GB" dirty="0"/>
              <a:t>Special Topics – Economic indicators</a:t>
            </a:r>
            <a:br>
              <a:rPr lang="en-GB" dirty="0"/>
            </a:br>
            <a:endParaRPr lang="en-GB" dirty="0"/>
          </a:p>
        </p:txBody>
      </p:sp>
      <p:sp>
        <p:nvSpPr>
          <p:cNvPr id="3" name="Content Placeholder 2">
            <a:extLst>
              <a:ext uri="{FF2B5EF4-FFF2-40B4-BE49-F238E27FC236}">
                <a16:creationId xmlns:a16="http://schemas.microsoft.com/office/drawing/2014/main" id="{DF68E2FE-6CEC-62BF-5485-35BF445B17DD}"/>
              </a:ext>
            </a:extLst>
          </p:cNvPr>
          <p:cNvSpPr>
            <a:spLocks noGrp="1"/>
          </p:cNvSpPr>
          <p:nvPr>
            <p:ph sz="half" idx="1"/>
          </p:nvPr>
        </p:nvSpPr>
        <p:spPr>
          <a:xfrm>
            <a:off x="588965" y="1635125"/>
            <a:ext cx="4048350" cy="4675187"/>
          </a:xfrm>
        </p:spPr>
        <p:txBody>
          <a:bodyPr>
            <a:normAutofit/>
          </a:bodyPr>
          <a:lstStyle/>
          <a:p>
            <a:pPr marL="0" indent="0">
              <a:buNone/>
            </a:pPr>
            <a:r>
              <a:rPr lang="en-GB" b="1" dirty="0"/>
              <a:t>Example from the report:</a:t>
            </a:r>
          </a:p>
          <a:p>
            <a:pPr marL="0" indent="0">
              <a:buNone/>
            </a:pPr>
            <a:r>
              <a:rPr lang="en-GB" b="1" dirty="0"/>
              <a:t>Trout all technologies</a:t>
            </a:r>
          </a:p>
          <a:p>
            <a:r>
              <a:rPr lang="en-GB" dirty="0"/>
              <a:t>Species and technique</a:t>
            </a:r>
          </a:p>
          <a:p>
            <a:r>
              <a:rPr lang="en-GB" dirty="0"/>
              <a:t>Start year matters</a:t>
            </a:r>
          </a:p>
          <a:p>
            <a:r>
              <a:rPr lang="en-GB" dirty="0"/>
              <a:t>Countries included</a:t>
            </a:r>
          </a:p>
          <a:p>
            <a:r>
              <a:rPr lang="en-GB" dirty="0"/>
              <a:t>More analysis needed to look at longer time series </a:t>
            </a:r>
          </a:p>
          <a:p>
            <a:endParaRPr lang="en-GB" dirty="0"/>
          </a:p>
        </p:txBody>
      </p:sp>
      <p:sp>
        <p:nvSpPr>
          <p:cNvPr id="4" name="Date Placeholder 3">
            <a:extLst>
              <a:ext uri="{FF2B5EF4-FFF2-40B4-BE49-F238E27FC236}">
                <a16:creationId xmlns:a16="http://schemas.microsoft.com/office/drawing/2014/main" id="{D8123667-F1C0-0B27-4DAB-38EFEC99CF8F}"/>
              </a:ext>
            </a:extLst>
          </p:cNvPr>
          <p:cNvSpPr>
            <a:spLocks noGrp="1"/>
          </p:cNvSpPr>
          <p:nvPr>
            <p:ph type="dt" sz="half" idx="10"/>
          </p:nvPr>
        </p:nvSpPr>
        <p:spPr>
          <a:xfrm>
            <a:off x="10329111" y="85745"/>
            <a:ext cx="814976" cy="176797"/>
          </a:xfrm>
        </p:spPr>
        <p:txBody>
          <a:bodyPr anchor="b">
            <a:normAutofit/>
          </a:bodyPr>
          <a:lstStyle/>
          <a:p>
            <a:pPr>
              <a:spcAft>
                <a:spcPts val="600"/>
              </a:spcAft>
            </a:pPr>
            <a:fld id="{3C829339-1C74-4825-ADEB-BCD7E13EFC81}" type="datetime1">
              <a:rPr lang="en-GB" smtClean="0"/>
              <a:pPr>
                <a:spcAft>
                  <a:spcPts val="600"/>
                </a:spcAft>
              </a:pPr>
              <a:t>29/05/2025</a:t>
            </a:fld>
            <a:endParaRPr lang="en-GB"/>
          </a:p>
        </p:txBody>
      </p:sp>
      <p:sp>
        <p:nvSpPr>
          <p:cNvPr id="5" name="Slide Number Placeholder 4">
            <a:extLst>
              <a:ext uri="{FF2B5EF4-FFF2-40B4-BE49-F238E27FC236}">
                <a16:creationId xmlns:a16="http://schemas.microsoft.com/office/drawing/2014/main" id="{D9FBCE06-2178-A9F1-4715-BAE16E9FF515}"/>
              </a:ext>
            </a:extLst>
          </p:cNvPr>
          <p:cNvSpPr>
            <a:spLocks noGrp="1"/>
          </p:cNvSpPr>
          <p:nvPr>
            <p:ph type="sldNum" sz="quarter" idx="12"/>
          </p:nvPr>
        </p:nvSpPr>
        <p:spPr>
          <a:xfrm>
            <a:off x="11219691" y="85745"/>
            <a:ext cx="381759" cy="176797"/>
          </a:xfrm>
        </p:spPr>
        <p:txBody>
          <a:bodyPr anchor="b">
            <a:normAutofit/>
          </a:bodyPr>
          <a:lstStyle/>
          <a:p>
            <a:pPr>
              <a:spcAft>
                <a:spcPts val="600"/>
              </a:spcAft>
            </a:pPr>
            <a:fld id="{091A926C-488A-4E3E-9C21-57CAA120E114}" type="slidenum">
              <a:rPr lang="en-GB" smtClean="0"/>
              <a:pPr>
                <a:spcAft>
                  <a:spcPts val="600"/>
                </a:spcAft>
              </a:pPr>
              <a:t>15</a:t>
            </a:fld>
            <a:endParaRPr lang="en-GB"/>
          </a:p>
        </p:txBody>
      </p:sp>
      <p:sp>
        <p:nvSpPr>
          <p:cNvPr id="11" name="TextBox 10">
            <a:extLst>
              <a:ext uri="{FF2B5EF4-FFF2-40B4-BE49-F238E27FC236}">
                <a16:creationId xmlns:a16="http://schemas.microsoft.com/office/drawing/2014/main" id="{69E4BA18-B380-A0EE-9923-7157779FAC1F}"/>
              </a:ext>
            </a:extLst>
          </p:cNvPr>
          <p:cNvSpPr txBox="1"/>
          <p:nvPr/>
        </p:nvSpPr>
        <p:spPr>
          <a:xfrm>
            <a:off x="4931230" y="1635125"/>
            <a:ext cx="7170190" cy="369332"/>
          </a:xfrm>
          <a:prstGeom prst="rect">
            <a:avLst/>
          </a:prstGeom>
          <a:noFill/>
        </p:spPr>
        <p:txBody>
          <a:bodyPr wrap="square">
            <a:spAutoFit/>
          </a:bodyPr>
          <a:lstStyle/>
          <a:p>
            <a:r>
              <a:rPr lang="en-US" dirty="0"/>
              <a:t>Sustainable economic indicators of </a:t>
            </a:r>
            <a:r>
              <a:rPr lang="en-US" b="1" dirty="0"/>
              <a:t>EU trout aquaculture</a:t>
            </a:r>
            <a:r>
              <a:rPr lang="en-US" dirty="0"/>
              <a:t>: 2017-22.</a:t>
            </a:r>
            <a:endParaRPr lang="en-GB" dirty="0"/>
          </a:p>
        </p:txBody>
      </p:sp>
      <p:graphicFrame>
        <p:nvGraphicFramePr>
          <p:cNvPr id="12" name="Table 11">
            <a:extLst>
              <a:ext uri="{FF2B5EF4-FFF2-40B4-BE49-F238E27FC236}">
                <a16:creationId xmlns:a16="http://schemas.microsoft.com/office/drawing/2014/main" id="{4C325007-5507-2ABB-EA1C-74AD83057591}"/>
              </a:ext>
            </a:extLst>
          </p:cNvPr>
          <p:cNvGraphicFramePr>
            <a:graphicFrameLocks noGrp="1"/>
          </p:cNvGraphicFramePr>
          <p:nvPr>
            <p:extLst>
              <p:ext uri="{D42A27DB-BD31-4B8C-83A1-F6EECF244321}">
                <p14:modId xmlns:p14="http://schemas.microsoft.com/office/powerpoint/2010/main" val="2906992691"/>
              </p:ext>
            </p:extLst>
          </p:nvPr>
        </p:nvGraphicFramePr>
        <p:xfrm>
          <a:off x="5410200" y="2190701"/>
          <a:ext cx="6358231" cy="3341786"/>
        </p:xfrm>
        <a:graphic>
          <a:graphicData uri="http://schemas.openxmlformats.org/drawingml/2006/table">
            <a:tbl>
              <a:tblPr firstRow="1" firstCol="1" bandRow="1">
                <a:tableStyleId>{5C22544A-7EE6-4342-B048-85BDC9FD1C3A}</a:tableStyleId>
              </a:tblPr>
              <a:tblGrid>
                <a:gridCol w="2148322">
                  <a:extLst>
                    <a:ext uri="{9D8B030D-6E8A-4147-A177-3AD203B41FA5}">
                      <a16:colId xmlns:a16="http://schemas.microsoft.com/office/drawing/2014/main" val="4222858623"/>
                    </a:ext>
                  </a:extLst>
                </a:gridCol>
                <a:gridCol w="568586">
                  <a:extLst>
                    <a:ext uri="{9D8B030D-6E8A-4147-A177-3AD203B41FA5}">
                      <a16:colId xmlns:a16="http://schemas.microsoft.com/office/drawing/2014/main" val="1625007151"/>
                    </a:ext>
                  </a:extLst>
                </a:gridCol>
                <a:gridCol w="568586">
                  <a:extLst>
                    <a:ext uri="{9D8B030D-6E8A-4147-A177-3AD203B41FA5}">
                      <a16:colId xmlns:a16="http://schemas.microsoft.com/office/drawing/2014/main" val="3454098606"/>
                    </a:ext>
                  </a:extLst>
                </a:gridCol>
                <a:gridCol w="568586">
                  <a:extLst>
                    <a:ext uri="{9D8B030D-6E8A-4147-A177-3AD203B41FA5}">
                      <a16:colId xmlns:a16="http://schemas.microsoft.com/office/drawing/2014/main" val="822668105"/>
                    </a:ext>
                  </a:extLst>
                </a:gridCol>
                <a:gridCol w="568586">
                  <a:extLst>
                    <a:ext uri="{9D8B030D-6E8A-4147-A177-3AD203B41FA5}">
                      <a16:colId xmlns:a16="http://schemas.microsoft.com/office/drawing/2014/main" val="750802496"/>
                    </a:ext>
                  </a:extLst>
                </a:gridCol>
                <a:gridCol w="568586">
                  <a:extLst>
                    <a:ext uri="{9D8B030D-6E8A-4147-A177-3AD203B41FA5}">
                      <a16:colId xmlns:a16="http://schemas.microsoft.com/office/drawing/2014/main" val="2218605335"/>
                    </a:ext>
                  </a:extLst>
                </a:gridCol>
                <a:gridCol w="568586">
                  <a:extLst>
                    <a:ext uri="{9D8B030D-6E8A-4147-A177-3AD203B41FA5}">
                      <a16:colId xmlns:a16="http://schemas.microsoft.com/office/drawing/2014/main" val="2673499881"/>
                    </a:ext>
                  </a:extLst>
                </a:gridCol>
                <a:gridCol w="798393">
                  <a:extLst>
                    <a:ext uri="{9D8B030D-6E8A-4147-A177-3AD203B41FA5}">
                      <a16:colId xmlns:a16="http://schemas.microsoft.com/office/drawing/2014/main" val="1388522840"/>
                    </a:ext>
                  </a:extLst>
                </a:gridCol>
              </a:tblGrid>
              <a:tr h="511661">
                <a:tc>
                  <a:txBody>
                    <a:bodyPr/>
                    <a:lstStyle/>
                    <a:p>
                      <a:pPr marL="0" marR="0" algn="just">
                        <a:spcBef>
                          <a:spcPts val="600"/>
                        </a:spcBef>
                        <a:spcAft>
                          <a:spcPts val="600"/>
                        </a:spcAft>
                        <a:buNone/>
                      </a:pPr>
                      <a:r>
                        <a:rPr lang="en-GB" sz="900" dirty="0">
                          <a:effectLst/>
                        </a:rPr>
                        <a:t>New Trout</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2017</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2018</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2019</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2020</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2021</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2022</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Variation </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66213700"/>
                  </a:ext>
                </a:extLst>
              </a:tr>
              <a:tr h="463693">
                <a:tc>
                  <a:txBody>
                    <a:bodyPr/>
                    <a:lstStyle/>
                    <a:p>
                      <a:pPr marL="0" marR="0" algn="just">
                        <a:spcBef>
                          <a:spcPts val="600"/>
                        </a:spcBef>
                        <a:spcAft>
                          <a:spcPts val="600"/>
                        </a:spcAft>
                        <a:buNone/>
                      </a:pPr>
                      <a:r>
                        <a:rPr lang="en-GB" sz="900">
                          <a:effectLst/>
                        </a:rPr>
                        <a:t>GVA (€ million)</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209.7</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221.3</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222.0</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186.9</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206.1</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207.6</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-1%</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9390308"/>
                  </a:ext>
                </a:extLst>
              </a:tr>
              <a:tr h="463693">
                <a:tc>
                  <a:txBody>
                    <a:bodyPr/>
                    <a:lstStyle/>
                    <a:p>
                      <a:pPr marL="0" marR="0" algn="just">
                        <a:spcBef>
                          <a:spcPts val="600"/>
                        </a:spcBef>
                        <a:spcAft>
                          <a:spcPts val="600"/>
                        </a:spcAft>
                        <a:buNone/>
                      </a:pPr>
                      <a:r>
                        <a:rPr lang="en-GB" sz="900">
                          <a:effectLst/>
                        </a:rPr>
                        <a:t>EBIT (€ million)</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58.6</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65.9</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59.2</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27.3</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15.9</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14.0</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-76%</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7701438"/>
                  </a:ext>
                </a:extLst>
              </a:tr>
              <a:tr h="463693">
                <a:tc>
                  <a:txBody>
                    <a:bodyPr/>
                    <a:lstStyle/>
                    <a:p>
                      <a:pPr marL="0" marR="0" algn="just">
                        <a:spcBef>
                          <a:spcPts val="600"/>
                        </a:spcBef>
                        <a:spcAft>
                          <a:spcPts val="600"/>
                        </a:spcAft>
                        <a:buNone/>
                      </a:pPr>
                      <a:r>
                        <a:rPr lang="en-GB" sz="900">
                          <a:effectLst/>
                        </a:rPr>
                        <a:t>ROI (%)</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8%</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10%</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8%</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4%</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1%</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2%</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-79%</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15370175"/>
                  </a:ext>
                </a:extLst>
              </a:tr>
              <a:tr h="495671">
                <a:tc>
                  <a:txBody>
                    <a:bodyPr/>
                    <a:lstStyle/>
                    <a:p>
                      <a:pPr marL="0" marR="0" algn="just">
                        <a:spcBef>
                          <a:spcPts val="600"/>
                        </a:spcBef>
                        <a:spcAft>
                          <a:spcPts val="600"/>
                        </a:spcAft>
                        <a:buNone/>
                      </a:pPr>
                      <a:r>
                        <a:rPr lang="en-GB" sz="900">
                          <a:effectLst/>
                        </a:rPr>
                        <a:t>FEI (%) </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6%</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13%</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8%</a:t>
                      </a:r>
                    </a:p>
                  </a:txBody>
                  <a:tcPr marL="68580" marR="68580" marT="0" marB="0" anchor="ctr"/>
                </a:tc>
                <a:tc>
                  <a:txBody>
                    <a:bodyPr/>
                    <a:lstStyle/>
                    <a:p>
                      <a:pPr marL="0" marR="0" algn="ctr">
                        <a:spcBef>
                          <a:spcPts val="600"/>
                        </a:spcBef>
                        <a:spcAft>
                          <a:spcPts val="600"/>
                        </a:spcAft>
                        <a:buNone/>
                      </a:pPr>
                      <a:r>
                        <a:rPr lang="en-GB" sz="900" dirty="0">
                          <a:effectLst/>
                        </a:rPr>
                        <a:t>7%</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3%</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3%</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-51%</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9294609"/>
                  </a:ext>
                </a:extLst>
              </a:tr>
              <a:tr h="463693">
                <a:tc>
                  <a:txBody>
                    <a:bodyPr/>
                    <a:lstStyle/>
                    <a:p>
                      <a:pPr marL="0" marR="0" algn="just">
                        <a:spcBef>
                          <a:spcPts val="600"/>
                        </a:spcBef>
                        <a:spcAft>
                          <a:spcPts val="600"/>
                        </a:spcAft>
                        <a:buNone/>
                      </a:pPr>
                      <a:r>
                        <a:rPr lang="en-GB" sz="900">
                          <a:effectLst/>
                        </a:rPr>
                        <a:t>Labour productivity (thousand €)</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49.7</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52.5</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53.6</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46.5</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38.7</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38.1</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-23%</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7190548"/>
                  </a:ext>
                </a:extLst>
              </a:tr>
              <a:tr h="479682">
                <a:tc>
                  <a:txBody>
                    <a:bodyPr/>
                    <a:lstStyle/>
                    <a:p>
                      <a:pPr marL="0" marR="0" algn="just">
                        <a:spcBef>
                          <a:spcPts val="600"/>
                        </a:spcBef>
                        <a:spcAft>
                          <a:spcPts val="600"/>
                        </a:spcAft>
                        <a:buNone/>
                      </a:pPr>
                      <a:r>
                        <a:rPr lang="en-GB" sz="900">
                          <a:effectLst/>
                        </a:rPr>
                        <a:t>Capital productivity (%)</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30%</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33%</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32%</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27%</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19%</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a:effectLst/>
                        </a:rPr>
                        <a:t>26%</a:t>
                      </a:r>
                      <a:endParaRPr lang="en-US" sz="10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buNone/>
                      </a:pPr>
                      <a:r>
                        <a:rPr lang="en-GB" sz="900" dirty="0">
                          <a:effectLst/>
                        </a:rPr>
                        <a:t>-14%</a:t>
                      </a:r>
                      <a:endParaRPr lang="en-US" sz="1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5778819"/>
                  </a:ext>
                </a:extLst>
              </a:tr>
            </a:tbl>
          </a:graphicData>
        </a:graphic>
      </p:graphicFrame>
    </p:spTree>
    <p:extLst>
      <p:ext uri="{BB962C8B-B14F-4D97-AF65-F5344CB8AC3E}">
        <p14:creationId xmlns:p14="http://schemas.microsoft.com/office/powerpoint/2010/main" val="264342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A09B0-F92D-4083-3948-BE427498B7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1F7623-7CAD-12D4-3B72-24C686209ADC}"/>
              </a:ext>
            </a:extLst>
          </p:cNvPr>
          <p:cNvSpPr txBox="1">
            <a:spLocks/>
          </p:cNvSpPr>
          <p:nvPr/>
        </p:nvSpPr>
        <p:spPr>
          <a:xfrm>
            <a:off x="588963" y="620714"/>
            <a:ext cx="11012488" cy="865186"/>
          </a:xfrm>
          <a:prstGeom prst="rect">
            <a:avLst/>
          </a:prstGeom>
        </p:spPr>
        <p:txBody>
          <a:bodyPr vert="horz" lIns="0" tIns="0" rIns="0" bIns="0" rtlCol="0" anchor="t" anchorCtr="0">
            <a:normAutofit/>
          </a:bodyPr>
          <a:lstStyle/>
          <a:p>
            <a:pPr>
              <a:spcBef>
                <a:spcPct val="0"/>
              </a:spcBef>
              <a:spcAft>
                <a:spcPts val="600"/>
              </a:spcAft>
              <a:defRPr/>
            </a:pPr>
            <a:r>
              <a:rPr lang="en-GB" sz="3000" spc="60" dirty="0">
                <a:solidFill>
                  <a:schemeClr val="accent1"/>
                </a:solidFill>
                <a:latin typeface="+mj-lt"/>
                <a:ea typeface="+mj-ea"/>
                <a:cs typeface="+mj-cs"/>
              </a:rPr>
              <a:t>Special Topics – Economic indicators</a:t>
            </a:r>
          </a:p>
        </p:txBody>
      </p:sp>
      <p:sp>
        <p:nvSpPr>
          <p:cNvPr id="3" name="Inhaltsplatzhalter 3">
            <a:extLst>
              <a:ext uri="{FF2B5EF4-FFF2-40B4-BE49-F238E27FC236}">
                <a16:creationId xmlns:a16="http://schemas.microsoft.com/office/drawing/2014/main" id="{17B0480A-8B39-5E8D-ED54-1FAEFA0D20E0}"/>
              </a:ext>
            </a:extLst>
          </p:cNvPr>
          <p:cNvSpPr txBox="1">
            <a:spLocks/>
          </p:cNvSpPr>
          <p:nvPr/>
        </p:nvSpPr>
        <p:spPr>
          <a:xfrm>
            <a:off x="588962" y="1341210"/>
            <a:ext cx="10841038" cy="5059589"/>
          </a:xfrm>
          <a:prstGeom prst="rect">
            <a:avLst/>
          </a:prstGeom>
        </p:spPr>
        <p:txBody>
          <a:bodyPr vert="horz" lIns="0" tIns="0" rIns="0" bIns="0" rtlCol="0">
            <a:normAutofit/>
          </a:bodyPr>
          <a:lstStyle/>
          <a:p>
            <a:pPr>
              <a:lnSpc>
                <a:spcPct val="90000"/>
              </a:lnSpc>
              <a:spcBef>
                <a:spcPts val="1000"/>
              </a:spcBef>
            </a:pPr>
            <a:r>
              <a:rPr lang="en-GB" sz="2000" b="1" u="sng" spc="60" dirty="0"/>
              <a:t>Economic sustainability  </a:t>
            </a:r>
          </a:p>
          <a:p>
            <a:pPr>
              <a:lnSpc>
                <a:spcPct val="90000"/>
              </a:lnSpc>
              <a:spcBef>
                <a:spcPts val="1000"/>
              </a:spcBef>
            </a:pPr>
            <a:endParaRPr lang="en-GB" sz="2000" spc="60" dirty="0"/>
          </a:p>
          <a:p>
            <a:pPr marL="361950" indent="-361950">
              <a:lnSpc>
                <a:spcPct val="90000"/>
              </a:lnSpc>
              <a:spcBef>
                <a:spcPts val="1000"/>
              </a:spcBef>
              <a:buFont typeface="Arial" panose="020B0604020202020204" pitchFamily="34" charset="0"/>
              <a:buChar char="•"/>
            </a:pPr>
            <a:r>
              <a:rPr lang="en-GB" sz="2400" spc="60" dirty="0"/>
              <a:t>New insights on global aquaculture production using the aquaculture performance index show that on average aquaculture production is able to support all three pillars of sustainability simultaneously if managed properly (Garlock et al., 2024). </a:t>
            </a:r>
          </a:p>
          <a:p>
            <a:pPr marL="361950" indent="-361950">
              <a:lnSpc>
                <a:spcPct val="90000"/>
              </a:lnSpc>
              <a:spcBef>
                <a:spcPts val="1000"/>
              </a:spcBef>
              <a:buFont typeface="Arial" panose="020B0604020202020204" pitchFamily="34" charset="0"/>
              <a:buChar char="•"/>
            </a:pPr>
            <a:endParaRPr lang="en-GB" sz="2400" spc="60" dirty="0"/>
          </a:p>
          <a:p>
            <a:pPr marL="361950" indent="-361950">
              <a:lnSpc>
                <a:spcPct val="90000"/>
              </a:lnSpc>
              <a:spcBef>
                <a:spcPts val="1000"/>
              </a:spcBef>
              <a:buFont typeface="Arial" panose="020B0604020202020204" pitchFamily="34" charset="0"/>
              <a:buChar char="•"/>
            </a:pPr>
            <a:r>
              <a:rPr lang="en-GB" sz="2400" spc="60" dirty="0"/>
              <a:t>To this end, the European aquaculture sector (including UK and Norway) is performing better in all dimensions compared to global averages (Nielsen et al. 2025).</a:t>
            </a:r>
          </a:p>
        </p:txBody>
      </p:sp>
      <p:sp>
        <p:nvSpPr>
          <p:cNvPr id="8" name="Date Placeholder 3">
            <a:extLst>
              <a:ext uri="{FF2B5EF4-FFF2-40B4-BE49-F238E27FC236}">
                <a16:creationId xmlns:a16="http://schemas.microsoft.com/office/drawing/2014/main" id="{77578EE0-8D1E-3834-B02D-A5FDF269691A}"/>
              </a:ext>
            </a:extLst>
          </p:cNvPr>
          <p:cNvSpPr>
            <a:spLocks noGrp="1"/>
          </p:cNvSpPr>
          <p:nvPr>
            <p:ph type="dt" sz="half" idx="10"/>
          </p:nvPr>
        </p:nvSpPr>
        <p:spPr>
          <a:xfrm>
            <a:off x="10329111" y="85745"/>
            <a:ext cx="814976" cy="176797"/>
          </a:xfrm>
        </p:spPr>
        <p:txBody>
          <a:bodyPr/>
          <a:lstStyle/>
          <a:p>
            <a:pPr>
              <a:spcAft>
                <a:spcPts val="600"/>
              </a:spcAft>
            </a:pPr>
            <a:fld id="{3C829339-1C74-4825-ADEB-BCD7E13EFC81}" type="datetime1">
              <a:rPr lang="en-GB" smtClean="0"/>
              <a:pPr>
                <a:spcAft>
                  <a:spcPts val="600"/>
                </a:spcAft>
              </a:pPr>
              <a:t>29/05/2025</a:t>
            </a:fld>
            <a:endParaRPr lang="en-GB"/>
          </a:p>
        </p:txBody>
      </p:sp>
      <p:sp>
        <p:nvSpPr>
          <p:cNvPr id="10" name="Slide Number Placeholder 4">
            <a:extLst>
              <a:ext uri="{FF2B5EF4-FFF2-40B4-BE49-F238E27FC236}">
                <a16:creationId xmlns:a16="http://schemas.microsoft.com/office/drawing/2014/main" id="{7CAA5284-96C5-96CE-5CE1-CBFA4D2730D9}"/>
              </a:ext>
            </a:extLst>
          </p:cNvPr>
          <p:cNvSpPr>
            <a:spLocks noGrp="1"/>
          </p:cNvSpPr>
          <p:nvPr>
            <p:ph type="sldNum" sz="quarter" idx="12"/>
          </p:nvPr>
        </p:nvSpPr>
        <p:spPr>
          <a:xfrm>
            <a:off x="11219691" y="85745"/>
            <a:ext cx="381759" cy="176797"/>
          </a:xfrm>
        </p:spPr>
        <p:txBody>
          <a:bodyPr/>
          <a:lstStyle/>
          <a:p>
            <a:pPr>
              <a:spcAft>
                <a:spcPts val="600"/>
              </a:spcAft>
            </a:pPr>
            <a:fld id="{091A926C-488A-4E3E-9C21-57CAA120E114}" type="slidenum">
              <a:rPr lang="en-GB" smtClean="0"/>
              <a:pPr>
                <a:spcAft>
                  <a:spcPts val="600"/>
                </a:spcAft>
              </a:pPr>
              <a:t>16</a:t>
            </a:fld>
            <a:endParaRPr lang="en-GB"/>
          </a:p>
        </p:txBody>
      </p:sp>
    </p:spTree>
    <p:extLst>
      <p:ext uri="{BB962C8B-B14F-4D97-AF65-F5344CB8AC3E}">
        <p14:creationId xmlns:p14="http://schemas.microsoft.com/office/powerpoint/2010/main" val="1041155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A2926-5E07-FAD7-8925-CCD5C6F374C7}"/>
              </a:ext>
            </a:extLst>
          </p:cNvPr>
          <p:cNvSpPr>
            <a:spLocks noGrp="1"/>
          </p:cNvSpPr>
          <p:nvPr>
            <p:ph type="title"/>
          </p:nvPr>
        </p:nvSpPr>
        <p:spPr>
          <a:xfrm>
            <a:off x="516618" y="796366"/>
            <a:ext cx="6877119" cy="391450"/>
          </a:xfrm>
        </p:spPr>
        <p:txBody>
          <a:bodyPr>
            <a:normAutofit fontScale="90000"/>
          </a:bodyPr>
          <a:lstStyle/>
          <a:p>
            <a:br>
              <a:rPr lang="en-US" sz="3300" dirty="0">
                <a:solidFill>
                  <a:schemeClr val="accent1"/>
                </a:solidFill>
              </a:rPr>
            </a:br>
            <a:r>
              <a:rPr lang="en-US" sz="3300" dirty="0">
                <a:solidFill>
                  <a:schemeClr val="accent1"/>
                </a:solidFill>
              </a:rPr>
              <a:t>Special Topics – Economic indicators</a:t>
            </a:r>
            <a:br>
              <a:rPr lang="en-US" sz="3300" dirty="0">
                <a:solidFill>
                  <a:schemeClr val="accent1"/>
                </a:solidFill>
              </a:rPr>
            </a:br>
            <a:r>
              <a:rPr lang="en-US" sz="2400" b="1" dirty="0"/>
              <a:t>The Aquaculture Performance Indicators (API)</a:t>
            </a:r>
          </a:p>
        </p:txBody>
      </p:sp>
      <p:sp>
        <p:nvSpPr>
          <p:cNvPr id="3" name="Content Placeholder 2">
            <a:extLst>
              <a:ext uri="{FF2B5EF4-FFF2-40B4-BE49-F238E27FC236}">
                <a16:creationId xmlns:a16="http://schemas.microsoft.com/office/drawing/2014/main" id="{1FE084FC-D8FB-FE56-CEF5-ABDC95DE7A08}"/>
              </a:ext>
            </a:extLst>
          </p:cNvPr>
          <p:cNvSpPr>
            <a:spLocks noGrp="1"/>
          </p:cNvSpPr>
          <p:nvPr>
            <p:ph sz="quarter" idx="10"/>
          </p:nvPr>
        </p:nvSpPr>
        <p:spPr>
          <a:xfrm>
            <a:off x="1928622" y="1435608"/>
            <a:ext cx="3312414" cy="3010992"/>
          </a:xfrm>
        </p:spPr>
        <p:txBody>
          <a:bodyPr/>
          <a:lstStyle/>
          <a:p>
            <a:endParaRPr lang="en-US" dirty="0"/>
          </a:p>
        </p:txBody>
      </p:sp>
      <p:pic>
        <p:nvPicPr>
          <p:cNvPr id="4" name="Picture 3" descr="A picture containing text&#10;&#10;Description automatically generated">
            <a:extLst>
              <a:ext uri="{FF2B5EF4-FFF2-40B4-BE49-F238E27FC236}">
                <a16:creationId xmlns:a16="http://schemas.microsoft.com/office/drawing/2014/main" id="{B062D6A3-D35B-43CE-19FC-C35A60B2C151}"/>
              </a:ext>
            </a:extLst>
          </p:cNvPr>
          <p:cNvPicPr>
            <a:picLocks noChangeAspect="1"/>
          </p:cNvPicPr>
          <p:nvPr/>
        </p:nvPicPr>
        <p:blipFill rotWithShape="1">
          <a:blip r:embed="rId3">
            <a:extLst>
              <a:ext uri="{28A0092B-C50C-407E-A947-70E740481C1C}">
                <a14:useLocalDpi xmlns:a14="http://schemas.microsoft.com/office/drawing/2010/main" val="0"/>
              </a:ext>
            </a:extLst>
          </a:blip>
          <a:srcRect t="18771" r="-662" b="18706"/>
          <a:stretch/>
        </p:blipFill>
        <p:spPr>
          <a:xfrm>
            <a:off x="432855" y="1212112"/>
            <a:ext cx="6949477" cy="3338623"/>
          </a:xfrm>
          <a:prstGeom prst="rect">
            <a:avLst/>
          </a:prstGeom>
          <a:ln>
            <a:noFill/>
          </a:ln>
        </p:spPr>
      </p:pic>
      <p:sp>
        <p:nvSpPr>
          <p:cNvPr id="5" name="Subtitle 2">
            <a:extLst>
              <a:ext uri="{FF2B5EF4-FFF2-40B4-BE49-F238E27FC236}">
                <a16:creationId xmlns:a16="http://schemas.microsoft.com/office/drawing/2014/main" id="{D54DC293-0395-B1E4-128D-CDBE4E875F0B}"/>
              </a:ext>
            </a:extLst>
          </p:cNvPr>
          <p:cNvSpPr txBox="1">
            <a:spLocks/>
          </p:cNvSpPr>
          <p:nvPr/>
        </p:nvSpPr>
        <p:spPr>
          <a:xfrm>
            <a:off x="259976" y="4550735"/>
            <a:ext cx="7122356" cy="2020186"/>
          </a:xfrm>
          <a:prstGeom prst="rect">
            <a:avLst/>
          </a:prstGeom>
        </p:spPr>
        <p:txBody>
          <a:bodyPr vert="horz" lIns="68580" tIns="34290" rIns="68580" bIns="3429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20000"/>
              </a:lnSpc>
              <a:spcBef>
                <a:spcPts val="0"/>
              </a:spcBef>
              <a:spcAft>
                <a:spcPts val="0"/>
              </a:spcAft>
            </a:pPr>
            <a:r>
              <a:rPr lang="en-US" sz="1600" dirty="0">
                <a:latin typeface="Segoe UI "/>
              </a:rPr>
              <a:t>At a global scale, the Aquaculture Performance Indicators, include 58 case studies in 21 countries, representing 91% of global production.</a:t>
            </a:r>
          </a:p>
          <a:p>
            <a:pPr>
              <a:lnSpc>
                <a:spcPct val="120000"/>
              </a:lnSpc>
              <a:spcBef>
                <a:spcPts val="0"/>
              </a:spcBef>
              <a:spcAft>
                <a:spcPts val="0"/>
              </a:spcAft>
            </a:pPr>
            <a:endParaRPr lang="en-US" sz="1600" dirty="0">
              <a:latin typeface="Segoe UI "/>
            </a:endParaRPr>
          </a:p>
          <a:p>
            <a:pPr marL="214313" indent="-214313">
              <a:lnSpc>
                <a:spcPct val="120000"/>
              </a:lnSpc>
              <a:spcBef>
                <a:spcPts val="0"/>
              </a:spcBef>
              <a:spcAft>
                <a:spcPts val="0"/>
              </a:spcAft>
              <a:buFont typeface="Arial" panose="020B0604020202020204" pitchFamily="34" charset="0"/>
              <a:buChar char="•"/>
            </a:pPr>
            <a:r>
              <a:rPr lang="en-US" sz="1600" dirty="0">
                <a:latin typeface="Segoe UI "/>
              </a:rPr>
              <a:t>API have </a:t>
            </a:r>
            <a:r>
              <a:rPr lang="en-US" sz="1600" b="1" dirty="0">
                <a:latin typeface="Segoe UI "/>
              </a:rPr>
              <a:t>88 output indicators </a:t>
            </a:r>
            <a:r>
              <a:rPr lang="en-US" sz="1600" dirty="0">
                <a:latin typeface="Segoe UI "/>
              </a:rPr>
              <a:t>that can be aggregated into the </a:t>
            </a:r>
            <a:r>
              <a:rPr lang="en-US" sz="1600" b="1" dirty="0">
                <a:latin typeface="Segoe UI "/>
              </a:rPr>
              <a:t>3 pillars of sustainability.</a:t>
            </a:r>
          </a:p>
          <a:p>
            <a:pPr>
              <a:spcBef>
                <a:spcPts val="0"/>
              </a:spcBef>
              <a:spcAft>
                <a:spcPts val="0"/>
              </a:spcAft>
            </a:pPr>
            <a:endParaRPr lang="en-US" sz="1125" dirty="0">
              <a:latin typeface="Segoe UI "/>
            </a:endParaRPr>
          </a:p>
        </p:txBody>
      </p:sp>
      <p:pic>
        <p:nvPicPr>
          <p:cNvPr id="6" name="Picture 5" descr="Graphical user interface, chart, scatter chart&#10;&#10;Description automatically generated">
            <a:extLst>
              <a:ext uri="{FF2B5EF4-FFF2-40B4-BE49-F238E27FC236}">
                <a16:creationId xmlns:a16="http://schemas.microsoft.com/office/drawing/2014/main" id="{BFD879C1-C2C3-1601-D3A3-581EA9C0CCDB}"/>
              </a:ext>
            </a:extLst>
          </p:cNvPr>
          <p:cNvPicPr>
            <a:picLocks noChangeAspect="1"/>
          </p:cNvPicPr>
          <p:nvPr/>
        </p:nvPicPr>
        <p:blipFill>
          <a:blip r:embed="rId4"/>
          <a:stretch>
            <a:fillRect/>
          </a:stretch>
        </p:blipFill>
        <p:spPr>
          <a:xfrm>
            <a:off x="7393737" y="59193"/>
            <a:ext cx="4702081" cy="6798807"/>
          </a:xfrm>
          <a:prstGeom prst="rect">
            <a:avLst/>
          </a:prstGeom>
        </p:spPr>
      </p:pic>
    </p:spTree>
    <p:extLst>
      <p:ext uri="{BB962C8B-B14F-4D97-AF65-F5344CB8AC3E}">
        <p14:creationId xmlns:p14="http://schemas.microsoft.com/office/powerpoint/2010/main" val="278007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EE9F-1C23-CED2-2250-193C703D37AB}"/>
              </a:ext>
            </a:extLst>
          </p:cNvPr>
          <p:cNvSpPr>
            <a:spLocks noGrp="1"/>
          </p:cNvSpPr>
          <p:nvPr>
            <p:ph type="title"/>
          </p:nvPr>
        </p:nvSpPr>
        <p:spPr>
          <a:xfrm>
            <a:off x="521209" y="352425"/>
            <a:ext cx="11082129" cy="809625"/>
          </a:xfrm>
        </p:spPr>
        <p:txBody>
          <a:bodyPr>
            <a:normAutofit fontScale="90000"/>
          </a:bodyPr>
          <a:lstStyle/>
          <a:p>
            <a:r>
              <a:rPr lang="en-US" sz="3300" dirty="0">
                <a:solidFill>
                  <a:schemeClr val="accent1"/>
                </a:solidFill>
              </a:rPr>
              <a:t>Special Topics – Economic indicators</a:t>
            </a:r>
            <a:br>
              <a:rPr lang="en-US" sz="2400" b="1" dirty="0"/>
            </a:br>
            <a:r>
              <a:rPr lang="en-US" sz="2400" b="1" dirty="0"/>
              <a:t>A positive correlation between all three pillars of sustainability</a:t>
            </a:r>
          </a:p>
        </p:txBody>
      </p:sp>
      <p:sp>
        <p:nvSpPr>
          <p:cNvPr id="3" name="Content Placeholder 2">
            <a:extLst>
              <a:ext uri="{FF2B5EF4-FFF2-40B4-BE49-F238E27FC236}">
                <a16:creationId xmlns:a16="http://schemas.microsoft.com/office/drawing/2014/main" id="{2B0169B5-0BFC-3B58-39B9-CC35A7DCEB28}"/>
              </a:ext>
            </a:extLst>
          </p:cNvPr>
          <p:cNvSpPr>
            <a:spLocks noGrp="1"/>
          </p:cNvSpPr>
          <p:nvPr>
            <p:ph sz="quarter" idx="10"/>
          </p:nvPr>
        </p:nvSpPr>
        <p:spPr/>
        <p:txBody>
          <a:bodyPr/>
          <a:lstStyle/>
          <a:p>
            <a:endParaRPr lang="en-US"/>
          </a:p>
        </p:txBody>
      </p:sp>
      <p:sp>
        <p:nvSpPr>
          <p:cNvPr id="5" name="TextBox 4">
            <a:extLst>
              <a:ext uri="{FF2B5EF4-FFF2-40B4-BE49-F238E27FC236}">
                <a16:creationId xmlns:a16="http://schemas.microsoft.com/office/drawing/2014/main" id="{5B2DF8CA-1BE7-0821-4031-3BA0005C42C6}"/>
              </a:ext>
            </a:extLst>
          </p:cNvPr>
          <p:cNvSpPr txBox="1"/>
          <p:nvPr/>
        </p:nvSpPr>
        <p:spPr>
          <a:xfrm>
            <a:off x="6904636" y="4891092"/>
            <a:ext cx="2791765" cy="230832"/>
          </a:xfrm>
          <a:prstGeom prst="rect">
            <a:avLst/>
          </a:prstGeom>
          <a:noFill/>
        </p:spPr>
        <p:txBody>
          <a:bodyPr wrap="square" rtlCol="0">
            <a:spAutoFit/>
          </a:bodyPr>
          <a:lstStyle/>
          <a:p>
            <a:r>
              <a:rPr lang="en-US" sz="900" dirty="0"/>
              <a:t>Size of bubble represents production value</a:t>
            </a:r>
          </a:p>
        </p:txBody>
      </p:sp>
      <p:pic>
        <p:nvPicPr>
          <p:cNvPr id="7" name="Picture 6">
            <a:extLst>
              <a:ext uri="{FF2B5EF4-FFF2-40B4-BE49-F238E27FC236}">
                <a16:creationId xmlns:a16="http://schemas.microsoft.com/office/drawing/2014/main" id="{9957128A-AA98-6EA0-B930-DEA549D37117}"/>
              </a:ext>
            </a:extLst>
          </p:cNvPr>
          <p:cNvPicPr>
            <a:picLocks noChangeAspect="1"/>
          </p:cNvPicPr>
          <p:nvPr/>
        </p:nvPicPr>
        <p:blipFill>
          <a:blip r:embed="rId3"/>
          <a:stretch>
            <a:fillRect/>
          </a:stretch>
        </p:blipFill>
        <p:spPr>
          <a:xfrm>
            <a:off x="539496" y="1289835"/>
            <a:ext cx="11082129" cy="5304911"/>
          </a:xfrm>
          <a:prstGeom prst="rect">
            <a:avLst/>
          </a:prstGeom>
        </p:spPr>
      </p:pic>
      <p:sp>
        <p:nvSpPr>
          <p:cNvPr id="8" name="TextBox 7">
            <a:extLst>
              <a:ext uri="{FF2B5EF4-FFF2-40B4-BE49-F238E27FC236}">
                <a16:creationId xmlns:a16="http://schemas.microsoft.com/office/drawing/2014/main" id="{432F1C2F-4D6B-9194-EC99-162EE5DE204B}"/>
              </a:ext>
            </a:extLst>
          </p:cNvPr>
          <p:cNvSpPr txBox="1"/>
          <p:nvPr/>
        </p:nvSpPr>
        <p:spPr>
          <a:xfrm>
            <a:off x="1786030" y="1997405"/>
            <a:ext cx="1013792" cy="369332"/>
          </a:xfrm>
          <a:prstGeom prst="rect">
            <a:avLst/>
          </a:prstGeom>
          <a:noFill/>
        </p:spPr>
        <p:txBody>
          <a:bodyPr wrap="square" rtlCol="0">
            <a:spAutoFit/>
          </a:bodyPr>
          <a:lstStyle/>
          <a:p>
            <a:r>
              <a:rPr lang="en-US" dirty="0"/>
              <a:t>r = 0.33</a:t>
            </a:r>
          </a:p>
        </p:txBody>
      </p:sp>
      <p:sp>
        <p:nvSpPr>
          <p:cNvPr id="9" name="TextBox 8">
            <a:extLst>
              <a:ext uri="{FF2B5EF4-FFF2-40B4-BE49-F238E27FC236}">
                <a16:creationId xmlns:a16="http://schemas.microsoft.com/office/drawing/2014/main" id="{C1F95FDC-E634-B7AB-0BFA-229CD32D61E6}"/>
              </a:ext>
            </a:extLst>
          </p:cNvPr>
          <p:cNvSpPr txBox="1"/>
          <p:nvPr/>
        </p:nvSpPr>
        <p:spPr>
          <a:xfrm>
            <a:off x="5423446" y="1945261"/>
            <a:ext cx="1013792" cy="369332"/>
          </a:xfrm>
          <a:prstGeom prst="rect">
            <a:avLst/>
          </a:prstGeom>
          <a:noFill/>
        </p:spPr>
        <p:txBody>
          <a:bodyPr wrap="square" rtlCol="0">
            <a:spAutoFit/>
          </a:bodyPr>
          <a:lstStyle/>
          <a:p>
            <a:r>
              <a:rPr lang="en-US" dirty="0"/>
              <a:t>r = 0.45</a:t>
            </a:r>
          </a:p>
        </p:txBody>
      </p:sp>
      <p:sp>
        <p:nvSpPr>
          <p:cNvPr id="10" name="TextBox 9">
            <a:extLst>
              <a:ext uri="{FF2B5EF4-FFF2-40B4-BE49-F238E27FC236}">
                <a16:creationId xmlns:a16="http://schemas.microsoft.com/office/drawing/2014/main" id="{7671E11F-2D1E-89E2-F90E-3788C76206E8}"/>
              </a:ext>
            </a:extLst>
          </p:cNvPr>
          <p:cNvSpPr txBox="1"/>
          <p:nvPr/>
        </p:nvSpPr>
        <p:spPr>
          <a:xfrm>
            <a:off x="9189505" y="1920593"/>
            <a:ext cx="1013792" cy="369332"/>
          </a:xfrm>
          <a:prstGeom prst="rect">
            <a:avLst/>
          </a:prstGeom>
          <a:noFill/>
        </p:spPr>
        <p:txBody>
          <a:bodyPr wrap="square" rtlCol="0">
            <a:spAutoFit/>
          </a:bodyPr>
          <a:lstStyle/>
          <a:p>
            <a:r>
              <a:rPr lang="en-US" dirty="0"/>
              <a:t>r = 0.55</a:t>
            </a:r>
          </a:p>
        </p:txBody>
      </p:sp>
    </p:spTree>
    <p:extLst>
      <p:ext uri="{BB962C8B-B14F-4D97-AF65-F5344CB8AC3E}">
        <p14:creationId xmlns:p14="http://schemas.microsoft.com/office/powerpoint/2010/main" val="2502709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3B4F0-F437-E755-52B1-B4358E9C44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53C28C-9ACC-2011-2526-05A840B3C41F}"/>
              </a:ext>
            </a:extLst>
          </p:cNvPr>
          <p:cNvSpPr txBox="1">
            <a:spLocks/>
          </p:cNvSpPr>
          <p:nvPr/>
        </p:nvSpPr>
        <p:spPr>
          <a:xfrm>
            <a:off x="508861" y="302574"/>
            <a:ext cx="8229600" cy="603684"/>
          </a:xfrm>
          <a:prstGeom prst="rect">
            <a:avLst/>
          </a:prstGeom>
        </p:spPr>
        <p:txBody>
          <a:bodyPr>
            <a:normAutofit lnSpcReduction="10000"/>
          </a:bodyPr>
          <a:lstStyle/>
          <a:p>
            <a:pPr algn="ctr">
              <a:spcBef>
                <a:spcPct val="0"/>
              </a:spcBef>
              <a:defRPr/>
            </a:pPr>
            <a:r>
              <a:rPr lang="en-US" sz="3600" dirty="0">
                <a:solidFill>
                  <a:schemeClr val="accent1"/>
                </a:solidFill>
              </a:rPr>
              <a:t>Special Topics – Economic indicators</a:t>
            </a:r>
            <a:endParaRPr lang="en-GB" sz="3600" dirty="0">
              <a:latin typeface="Calibri" panose="020F0502020204030204" pitchFamily="34" charset="0"/>
              <a:ea typeface="+mj-ea"/>
              <a:cs typeface="Times New Roman" pitchFamily="18" charset="0"/>
            </a:endParaRPr>
          </a:p>
        </p:txBody>
      </p:sp>
      <p:sp>
        <p:nvSpPr>
          <p:cNvPr id="3" name="Inhaltsplatzhalter 3">
            <a:extLst>
              <a:ext uri="{FF2B5EF4-FFF2-40B4-BE49-F238E27FC236}">
                <a16:creationId xmlns:a16="http://schemas.microsoft.com/office/drawing/2014/main" id="{CE02946F-B27B-B725-6677-C9D5F1802D5D}"/>
              </a:ext>
            </a:extLst>
          </p:cNvPr>
          <p:cNvSpPr txBox="1">
            <a:spLocks/>
          </p:cNvSpPr>
          <p:nvPr/>
        </p:nvSpPr>
        <p:spPr>
          <a:xfrm>
            <a:off x="433954" y="960699"/>
            <a:ext cx="10769434" cy="5540840"/>
          </a:xfrm>
          <a:prstGeom prst="rect">
            <a:avLst/>
          </a:prstGeom>
        </p:spPr>
        <p:txBody>
          <a:bodyPr>
            <a:normAutofit fontScale="92500" lnSpcReduction="10000"/>
          </a:bodyPr>
          <a:lstStyle/>
          <a:p>
            <a:endParaRPr lang="en-GB" sz="2400" dirty="0"/>
          </a:p>
          <a:p>
            <a:r>
              <a:rPr lang="en-US" sz="2400" b="1" u="sng" dirty="0"/>
              <a:t>EUROPEAN COURT OF AUDITORS - conclude</a:t>
            </a:r>
          </a:p>
          <a:p>
            <a:r>
              <a:rPr lang="en-US" sz="2400" dirty="0"/>
              <a:t>“The allocation of funding was thus mainly demand-driven, with little strategic focus on using funding as a tool to support EU aquaculture policy and the member states’ plans for aquaculture.” </a:t>
            </a:r>
          </a:p>
          <a:p>
            <a:endParaRPr lang="en-US" sz="2400" dirty="0"/>
          </a:p>
          <a:p>
            <a:r>
              <a:rPr lang="en-US" sz="2400" dirty="0"/>
              <a:t>In the EU Economic Aquaculture report from 2016, the effects of EU subsidies was analyzed and it was concluded.</a:t>
            </a:r>
          </a:p>
          <a:p>
            <a:endParaRPr lang="en-US" sz="2400" dirty="0"/>
          </a:p>
          <a:p>
            <a:r>
              <a:rPr lang="en-US" sz="2400" dirty="0"/>
              <a:t>“It still seems that providing better framework conditions for the aquaculture industry is by far the most important issue to solve - to lay the foundation for future growth in the European aquaculture sector - than providing public funding to individual entrepreneurs.”</a:t>
            </a:r>
          </a:p>
          <a:p>
            <a:endParaRPr lang="en-US" sz="2400" dirty="0"/>
          </a:p>
          <a:p>
            <a:pPr marL="342900" indent="-342900">
              <a:buFont typeface="Arial" panose="020B0604020202020204" pitchFamily="34" charset="0"/>
              <a:buChar char="•"/>
            </a:pPr>
            <a:r>
              <a:rPr lang="en-US" sz="2400" b="1" dirty="0"/>
              <a:t>A lot more attention on how subsidies are used is needed</a:t>
            </a:r>
          </a:p>
          <a:p>
            <a:pPr marL="342900" indent="-342900">
              <a:buFont typeface="Arial" panose="020B0604020202020204" pitchFamily="34" charset="0"/>
              <a:buChar char="•"/>
            </a:pPr>
            <a:r>
              <a:rPr lang="en-US" sz="2400" b="1" dirty="0"/>
              <a:t>More research on where there are positive effects of using subsidies </a:t>
            </a:r>
          </a:p>
          <a:p>
            <a:pPr marL="342900" indent="-342900">
              <a:buFont typeface="Arial" panose="020B0604020202020204" pitchFamily="34" charset="0"/>
              <a:buChar char="•"/>
            </a:pPr>
            <a:r>
              <a:rPr lang="en-US" sz="2400" b="1" dirty="0"/>
              <a:t>More research on identifying and removing barriers to growth in EU</a:t>
            </a:r>
          </a:p>
          <a:p>
            <a:endParaRPr lang="en-US" sz="2400" dirty="0"/>
          </a:p>
          <a:p>
            <a:endParaRPr lang="en-GB" sz="2400" dirty="0"/>
          </a:p>
        </p:txBody>
      </p:sp>
    </p:spTree>
    <p:extLst>
      <p:ext uri="{BB962C8B-B14F-4D97-AF65-F5344CB8AC3E}">
        <p14:creationId xmlns:p14="http://schemas.microsoft.com/office/powerpoint/2010/main" val="293478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0708" y="529793"/>
            <a:ext cx="11012488" cy="865186"/>
          </a:xfrm>
        </p:spPr>
        <p:txBody>
          <a:bodyPr/>
          <a:lstStyle/>
          <a:p>
            <a:r>
              <a:rPr lang="en-GB" dirty="0"/>
              <a:t>Outline of presentation</a:t>
            </a:r>
          </a:p>
        </p:txBody>
      </p:sp>
      <p:sp>
        <p:nvSpPr>
          <p:cNvPr id="3" name="Pladsholder til indhold 2"/>
          <p:cNvSpPr>
            <a:spLocks noGrp="1"/>
          </p:cNvSpPr>
          <p:nvPr>
            <p:ph idx="1"/>
          </p:nvPr>
        </p:nvSpPr>
        <p:spPr>
          <a:xfrm>
            <a:off x="930707" y="1394979"/>
            <a:ext cx="8601219" cy="4675188"/>
          </a:xfrm>
        </p:spPr>
        <p:txBody>
          <a:bodyPr/>
          <a:lstStyle/>
          <a:p>
            <a:r>
              <a:rPr lang="en-US" dirty="0"/>
              <a:t>Background for the data collection for aquaculture in EU</a:t>
            </a:r>
          </a:p>
          <a:p>
            <a:endParaRPr lang="en-US" dirty="0"/>
          </a:p>
          <a:p>
            <a:r>
              <a:rPr lang="en-US" dirty="0"/>
              <a:t>Content of the report from 2024 (</a:t>
            </a:r>
            <a:r>
              <a:rPr lang="en-GB" dirty="0"/>
              <a:t>EWG 24-14</a:t>
            </a:r>
            <a:r>
              <a:rPr lang="en-US" dirty="0"/>
              <a:t>)</a:t>
            </a:r>
          </a:p>
          <a:p>
            <a:endParaRPr lang="en-US" dirty="0"/>
          </a:p>
          <a:p>
            <a:r>
              <a:rPr lang="en-US" dirty="0"/>
              <a:t>Special chapters</a:t>
            </a:r>
          </a:p>
          <a:p>
            <a:endParaRPr lang="en-US" dirty="0"/>
          </a:p>
          <a:p>
            <a:r>
              <a:rPr lang="en-US" dirty="0"/>
              <a:t>Conclusions</a:t>
            </a:r>
            <a:endParaRPr lang="en-GB" dirty="0"/>
          </a:p>
        </p:txBody>
      </p:sp>
      <p:sp>
        <p:nvSpPr>
          <p:cNvPr id="4" name="Pladsholder til dato 3"/>
          <p:cNvSpPr>
            <a:spLocks noGrp="1"/>
          </p:cNvSpPr>
          <p:nvPr>
            <p:ph type="dt" sz="half" idx="10"/>
          </p:nvPr>
        </p:nvSpPr>
        <p:spPr/>
        <p:txBody>
          <a:bodyPr/>
          <a:lstStyle/>
          <a:p>
            <a:fld id="{3C829339-1C74-4825-ADEB-BCD7E13EFC81}" type="datetime1">
              <a:rPr lang="en-GB" smtClean="0"/>
              <a:t>29/05/2025</a:t>
            </a:fld>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t>2</a:t>
            </a:fld>
            <a:endParaRPr lang="en-GB" dirty="0"/>
          </a:p>
        </p:txBody>
      </p:sp>
    </p:spTree>
    <p:extLst>
      <p:ext uri="{BB962C8B-B14F-4D97-AF65-F5344CB8AC3E}">
        <p14:creationId xmlns:p14="http://schemas.microsoft.com/office/powerpoint/2010/main" val="233652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309" y="329889"/>
            <a:ext cx="8229600" cy="1143000"/>
          </a:xfrm>
        </p:spPr>
        <p:txBody>
          <a:bodyPr>
            <a:normAutofit/>
          </a:bodyPr>
          <a:lstStyle/>
          <a:p>
            <a:r>
              <a:rPr lang="en-GB" sz="3600" dirty="0">
                <a:latin typeface="Calibri" panose="020F0502020204030204" pitchFamily="34" charset="0"/>
                <a:cs typeface="Times New Roman" pitchFamily="18" charset="0"/>
              </a:rPr>
              <a:t>Conclusions</a:t>
            </a:r>
          </a:p>
        </p:txBody>
      </p:sp>
      <p:sp>
        <p:nvSpPr>
          <p:cNvPr id="3" name="Inhaltsplatzhalter 2"/>
          <p:cNvSpPr>
            <a:spLocks noGrp="1"/>
          </p:cNvSpPr>
          <p:nvPr>
            <p:ph idx="1"/>
          </p:nvPr>
        </p:nvSpPr>
        <p:spPr>
          <a:xfrm>
            <a:off x="461818" y="1006576"/>
            <a:ext cx="10926618" cy="5521535"/>
          </a:xfrm>
        </p:spPr>
        <p:txBody>
          <a:bodyPr>
            <a:noAutofit/>
          </a:bodyPr>
          <a:lstStyle/>
          <a:p>
            <a:pPr marL="0" indent="0">
              <a:buNone/>
            </a:pPr>
            <a:r>
              <a:rPr lang="en-GB" b="1" dirty="0">
                <a:cs typeface="Times New Roman" pitchFamily="18" charset="0"/>
              </a:rPr>
              <a:t>The overall information on the EU sector has improved</a:t>
            </a:r>
          </a:p>
          <a:p>
            <a:r>
              <a:rPr lang="en-GB" dirty="0">
                <a:cs typeface="Times New Roman" pitchFamily="18" charset="0"/>
              </a:rPr>
              <a:t>More freshwater aquaculture covered</a:t>
            </a:r>
          </a:p>
          <a:p>
            <a:r>
              <a:rPr lang="en-GB" dirty="0">
                <a:cs typeface="Times New Roman" pitchFamily="18" charset="0"/>
              </a:rPr>
              <a:t>The Nowcast estimations and alternative data sources, allows for bridging data gaps and present time trends</a:t>
            </a:r>
          </a:p>
          <a:p>
            <a:pPr marL="0" indent="0">
              <a:buNone/>
            </a:pPr>
            <a:r>
              <a:rPr lang="en-GB" b="1" dirty="0">
                <a:cs typeface="Times New Roman" pitchFamily="18" charset="0"/>
              </a:rPr>
              <a:t>On the other hand</a:t>
            </a:r>
          </a:p>
          <a:p>
            <a:r>
              <a:rPr lang="en-GB" dirty="0">
                <a:cs typeface="Times New Roman" pitchFamily="18" charset="0"/>
              </a:rPr>
              <a:t>Lack of data control before meetings</a:t>
            </a:r>
          </a:p>
          <a:p>
            <a:r>
              <a:rPr lang="en-GB" dirty="0">
                <a:cs typeface="Times New Roman" pitchFamily="18" charset="0"/>
              </a:rPr>
              <a:t>Lack of data experts and correction of data during the meeting decrease time for economic analysis and thereby quality of the report</a:t>
            </a:r>
          </a:p>
          <a:p>
            <a:pPr marL="0" indent="0">
              <a:buNone/>
            </a:pPr>
            <a:r>
              <a:rPr lang="en-GB" b="1" dirty="0">
                <a:cs typeface="Times New Roman" pitchFamily="18" charset="0"/>
              </a:rPr>
              <a:t>Collection of environmental variables </a:t>
            </a:r>
            <a:r>
              <a:rPr lang="en-GB" dirty="0">
                <a:cs typeface="Times New Roman" pitchFamily="18" charset="0"/>
              </a:rPr>
              <a:t>(Mortality and Medicine)?</a:t>
            </a:r>
          </a:p>
          <a:p>
            <a:pPr lvl="1"/>
            <a:r>
              <a:rPr lang="en-GB" sz="2400" dirty="0">
                <a:cs typeface="Times New Roman" pitchFamily="18" charset="0"/>
              </a:rPr>
              <a:t>Nitrogen and phosphorus instead?</a:t>
            </a:r>
          </a:p>
          <a:p>
            <a:pPr marL="0" indent="0">
              <a:buNone/>
            </a:pPr>
            <a:r>
              <a:rPr lang="en-GB" b="1" dirty="0">
                <a:cs typeface="Times New Roman" pitchFamily="18" charset="0"/>
              </a:rPr>
              <a:t>Cooperation with stakeholders could be improved</a:t>
            </a:r>
          </a:p>
          <a:p>
            <a:r>
              <a:rPr lang="en-GB" dirty="0">
                <a:cs typeface="Times New Roman" pitchFamily="18" charset="0"/>
              </a:rPr>
              <a:t>More expects and observers</a:t>
            </a:r>
          </a:p>
        </p:txBody>
      </p:sp>
    </p:spTree>
    <p:extLst>
      <p:ext uri="{BB962C8B-B14F-4D97-AF65-F5344CB8AC3E}">
        <p14:creationId xmlns:p14="http://schemas.microsoft.com/office/powerpoint/2010/main" val="84866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F952CD-E8EB-DF50-4C3A-89D4FBB8C78F}"/>
              </a:ext>
            </a:extLst>
          </p:cNvPr>
          <p:cNvPicPr>
            <a:picLocks noChangeAspect="1"/>
          </p:cNvPicPr>
          <p:nvPr/>
        </p:nvPicPr>
        <p:blipFill>
          <a:blip r:embed="rId3"/>
          <a:srcRect t="22712" b="12818"/>
          <a:stretch>
            <a:fillRect/>
          </a:stretch>
        </p:blipFill>
        <p:spPr>
          <a:xfrm>
            <a:off x="20" y="10"/>
            <a:ext cx="12191980" cy="6857990"/>
          </a:xfrm>
          <a:prstGeom prst="rect">
            <a:avLst/>
          </a:prstGeom>
          <a:noFill/>
        </p:spPr>
      </p:pic>
      <p:sp>
        <p:nvSpPr>
          <p:cNvPr id="2" name="Titel 1"/>
          <p:cNvSpPr>
            <a:spLocks noGrp="1"/>
          </p:cNvSpPr>
          <p:nvPr>
            <p:ph type="ctrTitle"/>
          </p:nvPr>
        </p:nvSpPr>
        <p:spPr>
          <a:xfrm>
            <a:off x="0" y="3614056"/>
            <a:ext cx="4386943" cy="2552235"/>
          </a:xfrm>
        </p:spPr>
        <p:txBody>
          <a:bodyPr anchor="b">
            <a:normAutofit fontScale="90000"/>
          </a:bodyPr>
          <a:lstStyle/>
          <a:p>
            <a:r>
              <a:rPr lang="en-GB"/>
              <a:t>Thank you</a:t>
            </a:r>
          </a:p>
        </p:txBody>
      </p:sp>
      <p:sp>
        <p:nvSpPr>
          <p:cNvPr id="3" name="Untertitel 2"/>
          <p:cNvSpPr>
            <a:spLocks noGrp="1"/>
          </p:cNvSpPr>
          <p:nvPr>
            <p:ph type="body" sz="quarter" idx="13"/>
          </p:nvPr>
        </p:nvSpPr>
        <p:spPr>
          <a:xfrm>
            <a:off x="360363" y="4942113"/>
            <a:ext cx="3057751" cy="598715"/>
          </a:xfrm>
        </p:spPr>
        <p:txBody>
          <a:bodyPr>
            <a:normAutofit lnSpcReduction="10000"/>
          </a:bodyPr>
          <a:lstStyle/>
          <a:p>
            <a:pPr>
              <a:spcAft>
                <a:spcPts val="600"/>
              </a:spcAft>
            </a:pPr>
            <a:endParaRPr lang="en-GB" dirty="0"/>
          </a:p>
          <a:p>
            <a:pPr>
              <a:spcAft>
                <a:spcPts val="600"/>
              </a:spcAft>
            </a:pPr>
            <a:r>
              <a:rPr lang="en-GB" dirty="0"/>
              <a:t>Rasmus Nielsen</a:t>
            </a:r>
          </a:p>
        </p:txBody>
      </p:sp>
      <p:sp>
        <p:nvSpPr>
          <p:cNvPr id="9" name="Text Placeholder 6">
            <a:extLst>
              <a:ext uri="{FF2B5EF4-FFF2-40B4-BE49-F238E27FC236}">
                <a16:creationId xmlns:a16="http://schemas.microsoft.com/office/drawing/2014/main" id="{D28D91C6-10DF-40A4-A763-85597FF6246A}"/>
              </a:ext>
            </a:extLst>
          </p:cNvPr>
          <p:cNvSpPr>
            <a:spLocks noGrp="1"/>
          </p:cNvSpPr>
          <p:nvPr>
            <p:ph type="body" sz="quarter" idx="15"/>
          </p:nvPr>
        </p:nvSpPr>
        <p:spPr>
          <a:xfrm>
            <a:off x="816428" y="4150450"/>
            <a:ext cx="2754085" cy="739723"/>
          </a:xfrm>
        </p:spPr>
        <p:txBody>
          <a:bodyPr/>
          <a:lstStyle/>
          <a:p>
            <a:r>
              <a:rPr lang="en-US" dirty="0"/>
              <a:t>Thank you</a:t>
            </a:r>
          </a:p>
        </p:txBody>
      </p:sp>
    </p:spTree>
    <p:extLst>
      <p:ext uri="{BB962C8B-B14F-4D97-AF65-F5344CB8AC3E}">
        <p14:creationId xmlns:p14="http://schemas.microsoft.com/office/powerpoint/2010/main" val="372476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9035" y="535002"/>
            <a:ext cx="11012488" cy="647541"/>
          </a:xfrm>
        </p:spPr>
        <p:txBody>
          <a:bodyPr/>
          <a:lstStyle/>
          <a:p>
            <a:r>
              <a:rPr lang="en-US" dirty="0"/>
              <a:t>The aim of the data collection under EMFF and EMFAF</a:t>
            </a:r>
            <a:endParaRPr lang="en-GB" dirty="0"/>
          </a:p>
        </p:txBody>
      </p:sp>
      <p:sp>
        <p:nvSpPr>
          <p:cNvPr id="3" name="Pladsholder til indhold 2"/>
          <p:cNvSpPr>
            <a:spLocks noGrp="1"/>
          </p:cNvSpPr>
          <p:nvPr>
            <p:ph idx="1"/>
          </p:nvPr>
        </p:nvSpPr>
        <p:spPr>
          <a:xfrm>
            <a:off x="588962" y="1182543"/>
            <a:ext cx="11012488" cy="4675188"/>
          </a:xfrm>
        </p:spPr>
        <p:txBody>
          <a:bodyPr/>
          <a:lstStyle/>
          <a:p>
            <a:endParaRPr lang="en-US" dirty="0"/>
          </a:p>
          <a:p>
            <a:r>
              <a:rPr lang="en-US" dirty="0"/>
              <a:t>The Common Fisheries Policy (CFP) should ensure that fishing and aquaculture activities contribute to long-term environmental, economic, and social sustainability. </a:t>
            </a:r>
          </a:p>
          <a:p>
            <a:endParaRPr lang="en-US" sz="1000" dirty="0"/>
          </a:p>
          <a:p>
            <a:endParaRPr lang="en-US" sz="1000" dirty="0"/>
          </a:p>
          <a:p>
            <a:r>
              <a:rPr lang="en-US" b="1" dirty="0"/>
              <a:t>Collection and dissemination of aquaculture data is done in order to provide a sound basis for scientific advice in support of the EU Common Fisheries Policy</a:t>
            </a:r>
          </a:p>
          <a:p>
            <a:endParaRPr lang="en-US" b="1" dirty="0"/>
          </a:p>
          <a:p>
            <a:endParaRPr lang="en-US" sz="1000" dirty="0"/>
          </a:p>
          <a:p>
            <a:endParaRPr lang="en-US" b="1" dirty="0">
              <a:latin typeface="Constantia" pitchFamily="18" charset="0"/>
            </a:endParaRPr>
          </a:p>
          <a:p>
            <a:endParaRPr lang="en-GB" dirty="0"/>
          </a:p>
        </p:txBody>
      </p:sp>
      <p:sp>
        <p:nvSpPr>
          <p:cNvPr id="4" name="Pladsholder til dato 3"/>
          <p:cNvSpPr>
            <a:spLocks noGrp="1"/>
          </p:cNvSpPr>
          <p:nvPr>
            <p:ph type="dt" sz="half" idx="10"/>
          </p:nvPr>
        </p:nvSpPr>
        <p:spPr/>
        <p:txBody>
          <a:bodyPr/>
          <a:lstStyle/>
          <a:p>
            <a:fld id="{3C829339-1C74-4825-ADEB-BCD7E13EFC81}" type="datetime1">
              <a:rPr lang="en-GB" smtClean="0"/>
              <a:t>29/05/2025</a:t>
            </a:fld>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t>3</a:t>
            </a:fld>
            <a:endParaRPr lang="en-GB" dirty="0"/>
          </a:p>
        </p:txBody>
      </p:sp>
    </p:spTree>
    <p:extLst>
      <p:ext uri="{BB962C8B-B14F-4D97-AF65-F5344CB8AC3E}">
        <p14:creationId xmlns:p14="http://schemas.microsoft.com/office/powerpoint/2010/main" val="149369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29889"/>
            <a:ext cx="8229600" cy="650839"/>
          </a:xfrm>
        </p:spPr>
        <p:txBody>
          <a:bodyPr>
            <a:normAutofit/>
          </a:bodyPr>
          <a:lstStyle/>
          <a:p>
            <a:r>
              <a:rPr lang="en-GB" sz="3600" dirty="0">
                <a:cs typeface="Times New Roman" pitchFamily="18" charset="0"/>
              </a:rPr>
              <a:t>Background</a:t>
            </a:r>
          </a:p>
        </p:txBody>
      </p:sp>
      <p:sp>
        <p:nvSpPr>
          <p:cNvPr id="3" name="Inhaltsplatzhalter 2"/>
          <p:cNvSpPr>
            <a:spLocks noGrp="1"/>
          </p:cNvSpPr>
          <p:nvPr>
            <p:ph idx="1"/>
          </p:nvPr>
        </p:nvSpPr>
        <p:spPr>
          <a:xfrm>
            <a:off x="523875" y="980728"/>
            <a:ext cx="11409506" cy="5256584"/>
          </a:xfrm>
        </p:spPr>
        <p:txBody>
          <a:bodyPr>
            <a:normAutofit fontScale="77500" lnSpcReduction="20000"/>
          </a:bodyPr>
          <a:lstStyle/>
          <a:p>
            <a:pPr>
              <a:lnSpc>
                <a:spcPct val="150000"/>
              </a:lnSpc>
            </a:pPr>
            <a:r>
              <a:rPr lang="en-GB" sz="2200" dirty="0">
                <a:cs typeface="Times New Roman" pitchFamily="18" charset="0"/>
              </a:rPr>
              <a:t>The data collected are specified by Commission regulation</a:t>
            </a:r>
          </a:p>
          <a:p>
            <a:pPr>
              <a:lnSpc>
                <a:spcPct val="150000"/>
              </a:lnSpc>
            </a:pPr>
            <a:r>
              <a:rPr lang="en-GB" sz="2200" dirty="0">
                <a:cs typeface="Times New Roman" pitchFamily="18" charset="0"/>
              </a:rPr>
              <a:t>Data are reported by Member States on species and production technique</a:t>
            </a:r>
          </a:p>
          <a:p>
            <a:pPr>
              <a:lnSpc>
                <a:spcPct val="150000"/>
              </a:lnSpc>
            </a:pPr>
            <a:r>
              <a:rPr lang="en-GB" sz="2200" dirty="0">
                <a:cs typeface="Times New Roman" pitchFamily="18" charset="0"/>
              </a:rPr>
              <a:t>Important to harmonize the data for comparability (Regional Coordination Group (RCG-ECON))</a:t>
            </a:r>
          </a:p>
          <a:p>
            <a:pPr>
              <a:lnSpc>
                <a:spcPct val="150000"/>
              </a:lnSpc>
            </a:pPr>
            <a:r>
              <a:rPr lang="en-US" sz="2200" dirty="0">
                <a:cs typeface="Times New Roman" pitchFamily="18" charset="0"/>
              </a:rPr>
              <a:t>Data for the years 2008 to 2022 (Additional data from FAO and EUROSTAT)</a:t>
            </a:r>
          </a:p>
          <a:p>
            <a:pPr>
              <a:lnSpc>
                <a:spcPct val="150000"/>
              </a:lnSpc>
            </a:pPr>
            <a:r>
              <a:rPr lang="en-US" sz="2200" dirty="0">
                <a:cs typeface="Times New Roman" pitchFamily="18" charset="0"/>
              </a:rPr>
              <a:t>The report and data are published at JRC website </a:t>
            </a:r>
            <a:endParaRPr lang="en-GB" sz="2200" dirty="0">
              <a:cs typeface="Times New Roman" pitchFamily="18" charset="0"/>
            </a:endParaRPr>
          </a:p>
          <a:p>
            <a:pPr marL="0" indent="0">
              <a:lnSpc>
                <a:spcPct val="150000"/>
              </a:lnSpc>
              <a:buNone/>
            </a:pPr>
            <a:r>
              <a:rPr lang="en-GB" sz="2200" u="sng" dirty="0">
                <a:cs typeface="Times New Roman" pitchFamily="18" charset="0"/>
              </a:rPr>
              <a:t>What is collected</a:t>
            </a:r>
          </a:p>
          <a:p>
            <a:pPr marL="0" indent="0">
              <a:lnSpc>
                <a:spcPct val="150000"/>
              </a:lnSpc>
              <a:buNone/>
            </a:pPr>
            <a:r>
              <a:rPr lang="en-US" sz="2200" dirty="0">
                <a:cs typeface="Times New Roman" pitchFamily="18" charset="0"/>
              </a:rPr>
              <a:t>The report give a comprehensive overview of the latest information available on production volume, economic value, employment and competitive performance at the national and EU level for the years 2017 to 2022</a:t>
            </a:r>
          </a:p>
          <a:p>
            <a:pPr>
              <a:lnSpc>
                <a:spcPct val="150000"/>
              </a:lnSpc>
            </a:pPr>
            <a:r>
              <a:rPr lang="en-GB" sz="2200" dirty="0">
                <a:cs typeface="Times New Roman" pitchFamily="18" charset="0"/>
              </a:rPr>
              <a:t>Economics – Detailed sales volume, value and cost for aquaculture firms</a:t>
            </a:r>
          </a:p>
          <a:p>
            <a:pPr>
              <a:lnSpc>
                <a:spcPct val="150000"/>
              </a:lnSpc>
            </a:pPr>
            <a:r>
              <a:rPr lang="en-GB" sz="2200" dirty="0">
                <a:cs typeface="Times New Roman" pitchFamily="18" charset="0"/>
              </a:rPr>
              <a:t>Social – Socio-demographics on age, gender, education, nationality</a:t>
            </a:r>
          </a:p>
          <a:p>
            <a:pPr>
              <a:lnSpc>
                <a:spcPct val="150000"/>
              </a:lnSpc>
            </a:pPr>
            <a:r>
              <a:rPr lang="en-GB" sz="2200" dirty="0">
                <a:cs typeface="Times New Roman" pitchFamily="18" charset="0"/>
              </a:rPr>
              <a:t>Environment – ? (not implemented Mortality and Medicine use)</a:t>
            </a:r>
          </a:p>
        </p:txBody>
      </p:sp>
      <p:pic>
        <p:nvPicPr>
          <p:cNvPr id="4098" name="Picture 2" descr="C:\Users\jrb160\AppData\Local\Microsoft\Windows\Temporary Internet Files\Content.IE5\H2TQZSPB\010611085517clipart_board_meet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739" y="4638318"/>
            <a:ext cx="2688643" cy="201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17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4401" y="307962"/>
            <a:ext cx="8999984" cy="756000"/>
          </a:xfrm>
          <a:prstGeom prst="rect">
            <a:avLst/>
          </a:prstGeom>
        </p:spPr>
        <p:txBody>
          <a:bodyPr vert="horz" lIns="360000" tIns="144000" rIns="0" bIns="0" rtlCol="0" anchor="t" anchorCtr="0">
            <a:noAutofit/>
          </a:bodyPr>
          <a:lstStyle/>
          <a:p>
            <a:r>
              <a:rPr lang="en-GB" altLang="en-US" dirty="0"/>
              <a:t>Contents of the report</a:t>
            </a:r>
            <a:endParaRPr lang="en-GB" dirty="0"/>
          </a:p>
        </p:txBody>
      </p:sp>
      <p:sp>
        <p:nvSpPr>
          <p:cNvPr id="9" name="Content Placeholder 8"/>
          <p:cNvSpPr>
            <a:spLocks noGrp="1"/>
          </p:cNvSpPr>
          <p:nvPr>
            <p:ph idx="11"/>
          </p:nvPr>
        </p:nvSpPr>
        <p:spPr>
          <a:xfrm>
            <a:off x="390697" y="964210"/>
            <a:ext cx="10897986" cy="5328592"/>
          </a:xfrm>
        </p:spPr>
        <p:txBody>
          <a:bodyPr vert="horz" lIns="360000" tIns="72000" rIns="0" bIns="0" rtlCol="0" anchor="t">
            <a:noAutofit/>
          </a:bodyPr>
          <a:lstStyle/>
          <a:p>
            <a:pPr marL="0" indent="0">
              <a:spcBef>
                <a:spcPts val="300"/>
              </a:spcBef>
              <a:buClr>
                <a:srgbClr val="0050A0"/>
              </a:buClr>
              <a:buNone/>
              <a:defRPr/>
            </a:pPr>
            <a:r>
              <a:rPr lang="en-US" sz="2200" dirty="0">
                <a:cs typeface="Times New Roman" pitchFamily="18" charset="0"/>
              </a:rPr>
              <a:t>An EU overview chapter presenting the current state </a:t>
            </a:r>
          </a:p>
          <a:p>
            <a:pPr marL="285750" indent="-285750">
              <a:spcBef>
                <a:spcPts val="300"/>
              </a:spcBef>
              <a:buClr>
                <a:srgbClr val="0050A0"/>
              </a:buClr>
              <a:defRPr/>
            </a:pPr>
            <a:r>
              <a:rPr lang="en-US" sz="2200" b="0" dirty="0">
                <a:cs typeface="Times New Roman" pitchFamily="18" charset="0"/>
              </a:rPr>
              <a:t>Furthermore, the EU sector is divided on</a:t>
            </a:r>
          </a:p>
          <a:p>
            <a:pPr marL="685800" lvl="1">
              <a:spcBef>
                <a:spcPts val="0"/>
              </a:spcBef>
              <a:buClr>
                <a:srgbClr val="0050A0"/>
              </a:buClr>
              <a:defRPr/>
            </a:pPr>
            <a:r>
              <a:rPr lang="en-US" sz="2200" dirty="0">
                <a:cs typeface="Times New Roman" pitchFamily="18" charset="0"/>
              </a:rPr>
              <a:t>Marine finfish (salmon, seabream/seabass, tuna and other species)</a:t>
            </a:r>
          </a:p>
          <a:p>
            <a:pPr marL="685800" lvl="1">
              <a:spcBef>
                <a:spcPts val="0"/>
              </a:spcBef>
              <a:buClr>
                <a:srgbClr val="0050A0"/>
              </a:buClr>
              <a:defRPr/>
            </a:pPr>
            <a:r>
              <a:rPr lang="en-US" sz="2200" dirty="0">
                <a:cs typeface="Times New Roman" pitchFamily="18" charset="0"/>
              </a:rPr>
              <a:t>Shellfish (mussels, oysters, clams and other species)</a:t>
            </a:r>
          </a:p>
          <a:p>
            <a:pPr marL="685800" lvl="1">
              <a:spcBef>
                <a:spcPts val="0"/>
              </a:spcBef>
              <a:buClr>
                <a:srgbClr val="0050A0"/>
              </a:buClr>
              <a:defRPr/>
            </a:pPr>
            <a:r>
              <a:rPr lang="en-US" sz="2200" dirty="0">
                <a:cs typeface="Times New Roman" pitchFamily="18" charset="0"/>
              </a:rPr>
              <a:t>Freshwater (trout, carp and other species)</a:t>
            </a:r>
          </a:p>
          <a:p>
            <a:pPr marL="0" indent="0">
              <a:buNone/>
            </a:pPr>
            <a:r>
              <a:rPr lang="en-GB" sz="2400" u="sng" dirty="0"/>
              <a:t>Special topics:   </a:t>
            </a:r>
          </a:p>
          <a:p>
            <a:pPr marL="685800" lvl="1">
              <a:spcBef>
                <a:spcPts val="0"/>
              </a:spcBef>
              <a:buClr>
                <a:srgbClr val="0050A0"/>
              </a:buClr>
              <a:defRPr/>
            </a:pPr>
            <a:r>
              <a:rPr lang="en-GB" sz="2200" dirty="0">
                <a:cs typeface="Times New Roman" pitchFamily="18" charset="0"/>
              </a:rPr>
              <a:t>The economic sustainability indicators</a:t>
            </a:r>
          </a:p>
          <a:p>
            <a:pPr marL="685800" lvl="1">
              <a:spcBef>
                <a:spcPts val="0"/>
              </a:spcBef>
              <a:buClr>
                <a:srgbClr val="0050A0"/>
              </a:buClr>
              <a:defRPr/>
            </a:pPr>
            <a:r>
              <a:rPr lang="en-US" sz="2200" dirty="0">
                <a:cs typeface="Times New Roman" pitchFamily="18" charset="0"/>
              </a:rPr>
              <a:t>Nowcast estimation of the overall production value and volume and employment of the EU aquaculture sector for 2023</a:t>
            </a:r>
            <a:endParaRPr lang="en-GB" sz="2200" dirty="0">
              <a:cs typeface="Times New Roman" pitchFamily="18" charset="0"/>
            </a:endParaRPr>
          </a:p>
        </p:txBody>
      </p:sp>
      <p:pic>
        <p:nvPicPr>
          <p:cNvPr id="2" name="Billede 1"/>
          <p:cNvPicPr>
            <a:picLocks noChangeAspect="1"/>
          </p:cNvPicPr>
          <p:nvPr/>
        </p:nvPicPr>
        <p:blipFill>
          <a:blip r:embed="rId3"/>
          <a:stretch>
            <a:fillRect/>
          </a:stretch>
        </p:blipFill>
        <p:spPr>
          <a:xfrm>
            <a:off x="9517589" y="471056"/>
            <a:ext cx="2033243" cy="1499018"/>
          </a:xfrm>
          <a:prstGeom prst="rect">
            <a:avLst/>
          </a:prstGeom>
        </p:spPr>
      </p:pic>
    </p:spTree>
    <p:extLst>
      <p:ext uri="{BB962C8B-B14F-4D97-AF65-F5344CB8AC3E}">
        <p14:creationId xmlns:p14="http://schemas.microsoft.com/office/powerpoint/2010/main" val="307003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0509" y="341213"/>
            <a:ext cx="10007003" cy="756000"/>
          </a:xfrm>
          <a:prstGeom prst="rect">
            <a:avLst/>
          </a:prstGeom>
        </p:spPr>
        <p:txBody>
          <a:bodyPr vert="horz" lIns="360000" tIns="144000" rIns="0" bIns="0" rtlCol="0" anchor="t" anchorCtr="0">
            <a:noAutofit/>
          </a:bodyPr>
          <a:lstStyle/>
          <a:p>
            <a:pPr algn="ctr">
              <a:defRPr/>
            </a:pPr>
            <a:r>
              <a:rPr lang="en-GB" altLang="en-US" sz="2900" dirty="0"/>
              <a:t>The EU aquaculture sector in numbers (2022)</a:t>
            </a:r>
            <a:endParaRPr lang="en-GB" sz="2900" dirty="0"/>
          </a:p>
        </p:txBody>
      </p:sp>
      <p:sp>
        <p:nvSpPr>
          <p:cNvPr id="9" name="Content Placeholder 8"/>
          <p:cNvSpPr>
            <a:spLocks noGrp="1"/>
          </p:cNvSpPr>
          <p:nvPr>
            <p:ph idx="11"/>
          </p:nvPr>
        </p:nvSpPr>
        <p:spPr>
          <a:xfrm>
            <a:off x="314036" y="958704"/>
            <a:ext cx="11600873" cy="5328592"/>
          </a:xfrm>
        </p:spPr>
        <p:txBody>
          <a:bodyPr vert="horz" lIns="360000" tIns="72000" rIns="0" bIns="0" rtlCol="0" anchor="t">
            <a:noAutofit/>
          </a:bodyPr>
          <a:lstStyle/>
          <a:p>
            <a:pPr marL="342900" indent="-342900">
              <a:spcBef>
                <a:spcPts val="600"/>
              </a:spcBef>
              <a:buClr>
                <a:srgbClr val="0050A0"/>
              </a:buClr>
              <a:defRPr/>
            </a:pPr>
            <a:endParaRPr lang="en-US" sz="2200" dirty="0">
              <a:cs typeface="Times New Roman" pitchFamily="18" charset="0"/>
            </a:endParaRPr>
          </a:p>
          <a:p>
            <a:pPr marL="342900" indent="-342900">
              <a:spcBef>
                <a:spcPts val="600"/>
              </a:spcBef>
              <a:buClr>
                <a:srgbClr val="0050A0"/>
              </a:buClr>
              <a:defRPr/>
            </a:pPr>
            <a:r>
              <a:rPr lang="en-US" sz="2200" dirty="0">
                <a:cs typeface="Times New Roman" pitchFamily="18" charset="0"/>
              </a:rPr>
              <a:t>14 thousand enterprises </a:t>
            </a:r>
            <a:r>
              <a:rPr lang="en-US" sz="2200" b="0" dirty="0">
                <a:cs typeface="Times New Roman" pitchFamily="18" charset="0"/>
              </a:rPr>
              <a:t>of which </a:t>
            </a:r>
            <a:r>
              <a:rPr lang="en-US" sz="2200" dirty="0">
                <a:cs typeface="Times New Roman" pitchFamily="18" charset="0"/>
              </a:rPr>
              <a:t>80% are micro-enterprises</a:t>
            </a:r>
            <a:r>
              <a:rPr lang="en-US" sz="2200" b="0" dirty="0">
                <a:cs typeface="Times New Roman" pitchFamily="18" charset="0"/>
              </a:rPr>
              <a:t> (10 employees)</a:t>
            </a:r>
          </a:p>
          <a:p>
            <a:pPr marL="342900" indent="-342900">
              <a:spcBef>
                <a:spcPts val="600"/>
              </a:spcBef>
              <a:buClr>
                <a:srgbClr val="0050A0"/>
              </a:buClr>
              <a:defRPr/>
            </a:pPr>
            <a:r>
              <a:rPr lang="en-US" sz="2200" dirty="0">
                <a:cs typeface="Times New Roman" pitchFamily="18" charset="0"/>
              </a:rPr>
              <a:t>73 thousand employees </a:t>
            </a:r>
            <a:r>
              <a:rPr lang="en-US" sz="2200" b="0" dirty="0">
                <a:cs typeface="Times New Roman" pitchFamily="18" charset="0"/>
              </a:rPr>
              <a:t>and</a:t>
            </a:r>
            <a:r>
              <a:rPr lang="en-US" sz="2200" dirty="0">
                <a:cs typeface="Times New Roman" pitchFamily="18" charset="0"/>
              </a:rPr>
              <a:t> 41 thousand full time employees </a:t>
            </a:r>
            <a:r>
              <a:rPr lang="en-US" sz="2200" b="0" dirty="0">
                <a:cs typeface="Times New Roman" pitchFamily="18" charset="0"/>
              </a:rPr>
              <a:t> </a:t>
            </a:r>
          </a:p>
          <a:p>
            <a:pPr marL="342900" indent="-342900">
              <a:spcBef>
                <a:spcPts val="600"/>
              </a:spcBef>
              <a:buClr>
                <a:srgbClr val="0050A0"/>
              </a:buClr>
              <a:defRPr/>
            </a:pPr>
            <a:r>
              <a:rPr lang="en-US" sz="2200" dirty="0">
                <a:cs typeface="Times New Roman" pitchFamily="18" charset="0"/>
              </a:rPr>
              <a:t>1.2 million ton is produced, valued at € 4.8 billion</a:t>
            </a:r>
          </a:p>
          <a:p>
            <a:pPr marL="342900" indent="-342900">
              <a:spcBef>
                <a:spcPts val="600"/>
              </a:spcBef>
              <a:buClr>
                <a:srgbClr val="0050A0"/>
              </a:buClr>
              <a:defRPr/>
            </a:pPr>
            <a:r>
              <a:rPr lang="en-US" sz="2200" dirty="0">
                <a:cs typeface="Times New Roman" pitchFamily="18" charset="0"/>
              </a:rPr>
              <a:t>Increase of 5% in volume and 24% in the turnover </a:t>
            </a:r>
            <a:r>
              <a:rPr lang="en-US" sz="2200" b="0" dirty="0">
                <a:cs typeface="Times New Roman" pitchFamily="18" charset="0"/>
              </a:rPr>
              <a:t>compared to 2020. </a:t>
            </a:r>
          </a:p>
          <a:p>
            <a:pPr marL="342900" indent="-342900">
              <a:spcBef>
                <a:spcPts val="600"/>
              </a:spcBef>
              <a:buClr>
                <a:srgbClr val="0050A0"/>
              </a:buClr>
              <a:defRPr/>
            </a:pPr>
            <a:r>
              <a:rPr lang="en-US" sz="2200" b="0" dirty="0">
                <a:cs typeface="Times New Roman" pitchFamily="18" charset="0"/>
              </a:rPr>
              <a:t>Increase of 1% in volume and 15% in turnover compared to 2021</a:t>
            </a:r>
          </a:p>
          <a:p>
            <a:pPr marL="342900" indent="-342900">
              <a:spcBef>
                <a:spcPts val="600"/>
              </a:spcBef>
              <a:buClr>
                <a:srgbClr val="0050A0"/>
              </a:buClr>
              <a:defRPr/>
            </a:pPr>
            <a:endParaRPr lang="en-US" sz="2200" b="0" dirty="0">
              <a:cs typeface="Times New Roman" pitchFamily="18" charset="0"/>
            </a:endParaRPr>
          </a:p>
        </p:txBody>
      </p:sp>
    </p:spTree>
    <p:extLst>
      <p:ext uri="{BB962C8B-B14F-4D97-AF65-F5344CB8AC3E}">
        <p14:creationId xmlns:p14="http://schemas.microsoft.com/office/powerpoint/2010/main" val="97377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9071" y="315251"/>
            <a:ext cx="8999984" cy="756000"/>
          </a:xfrm>
          <a:prstGeom prst="rect">
            <a:avLst/>
          </a:prstGeom>
        </p:spPr>
        <p:txBody>
          <a:bodyPr vert="horz" lIns="360000" tIns="144000" rIns="0" bIns="0" rtlCol="0" anchor="t" anchorCtr="0">
            <a:noAutofit/>
          </a:bodyPr>
          <a:lstStyle/>
          <a:p>
            <a:r>
              <a:rPr lang="en-GB" altLang="en-US" sz="2600" dirty="0">
                <a:solidFill>
                  <a:srgbClr val="1E4494"/>
                </a:solidFill>
              </a:rPr>
              <a:t>Main species by weight and value (2022)</a:t>
            </a:r>
            <a:endParaRPr lang="en-GB" sz="2600" dirty="0">
              <a:solidFill>
                <a:srgbClr val="1E4494"/>
              </a:solidFill>
            </a:endParaRPr>
          </a:p>
        </p:txBody>
      </p:sp>
      <p:sp>
        <p:nvSpPr>
          <p:cNvPr id="9" name="Content Placeholder 8"/>
          <p:cNvSpPr>
            <a:spLocks noGrp="1"/>
          </p:cNvSpPr>
          <p:nvPr>
            <p:ph idx="11"/>
          </p:nvPr>
        </p:nvSpPr>
        <p:spPr>
          <a:xfrm>
            <a:off x="278969" y="979811"/>
            <a:ext cx="11383787" cy="1321687"/>
          </a:xfrm>
        </p:spPr>
        <p:txBody>
          <a:bodyPr vert="horz" lIns="360000" tIns="72000" rIns="0" bIns="0" rtlCol="0" anchor="t">
            <a:noAutofit/>
          </a:bodyPr>
          <a:lstStyle/>
          <a:p>
            <a:pPr marL="0" indent="0">
              <a:spcBef>
                <a:spcPts val="600"/>
              </a:spcBef>
              <a:buClr>
                <a:srgbClr val="0050A0"/>
              </a:buClr>
              <a:buNone/>
              <a:defRPr/>
            </a:pPr>
            <a:r>
              <a:rPr lang="en-US" sz="2000" dirty="0">
                <a:solidFill>
                  <a:srgbClr val="1E4494"/>
                </a:solidFill>
                <a:ea typeface="Verdana" panose="020B0604030504040204" pitchFamily="34" charset="0"/>
                <a:cs typeface="Verdana" panose="020B0604030504040204" pitchFamily="34" charset="0"/>
              </a:rPr>
              <a:t>Main species </a:t>
            </a:r>
            <a:r>
              <a:rPr lang="en-US" sz="2000" b="0" dirty="0">
                <a:solidFill>
                  <a:srgbClr val="1E4494"/>
                </a:solidFill>
                <a:ea typeface="Verdana" panose="020B0604030504040204" pitchFamily="34" charset="0"/>
                <a:cs typeface="Verdana" panose="020B0604030504040204" pitchFamily="34" charset="0"/>
              </a:rPr>
              <a:t>by </a:t>
            </a:r>
            <a:r>
              <a:rPr lang="en-US" sz="2000" dirty="0">
                <a:solidFill>
                  <a:srgbClr val="1E4494"/>
                </a:solidFill>
                <a:ea typeface="Verdana" panose="020B0604030504040204" pitchFamily="34" charset="0"/>
                <a:cs typeface="Verdana" panose="020B0604030504040204" pitchFamily="34" charset="0"/>
              </a:rPr>
              <a:t>weight</a:t>
            </a:r>
            <a:r>
              <a:rPr lang="en-US" sz="2000" b="0" dirty="0">
                <a:solidFill>
                  <a:srgbClr val="1E4494"/>
                </a:solidFill>
                <a:ea typeface="Verdana" panose="020B0604030504040204" pitchFamily="34" charset="0"/>
                <a:cs typeface="Verdana" panose="020B0604030504040204" pitchFamily="34" charset="0"/>
              </a:rPr>
              <a:t> are Mediterranean mussels, trout, blue mussels, seabream, oyster </a:t>
            </a:r>
          </a:p>
          <a:p>
            <a:pPr marL="0" indent="0">
              <a:spcBef>
                <a:spcPts val="600"/>
              </a:spcBef>
              <a:buClr>
                <a:srgbClr val="0050A0"/>
              </a:buClr>
              <a:buNone/>
              <a:defRPr/>
            </a:pPr>
            <a:r>
              <a:rPr lang="en-US" sz="2000" dirty="0">
                <a:solidFill>
                  <a:srgbClr val="1E4494"/>
                </a:solidFill>
                <a:ea typeface="Verdana" panose="020B0604030504040204" pitchFamily="34" charset="0"/>
                <a:cs typeface="Verdana" panose="020B0604030504040204" pitchFamily="34" charset="0"/>
              </a:rPr>
              <a:t>Main species </a:t>
            </a:r>
            <a:r>
              <a:rPr lang="en-US" sz="2000" b="0" dirty="0">
                <a:solidFill>
                  <a:srgbClr val="1E4494"/>
                </a:solidFill>
                <a:ea typeface="Verdana" panose="020B0604030504040204" pitchFamily="34" charset="0"/>
                <a:cs typeface="Verdana" panose="020B0604030504040204" pitchFamily="34" charset="0"/>
              </a:rPr>
              <a:t>by </a:t>
            </a:r>
            <a:r>
              <a:rPr lang="en-US" sz="2000" dirty="0">
                <a:solidFill>
                  <a:srgbClr val="1E4494"/>
                </a:solidFill>
                <a:ea typeface="Verdana" panose="020B0604030504040204" pitchFamily="34" charset="0"/>
                <a:cs typeface="Verdana" panose="020B0604030504040204" pitchFamily="34" charset="0"/>
              </a:rPr>
              <a:t>value</a:t>
            </a:r>
            <a:r>
              <a:rPr lang="en-US" sz="2000" b="0" dirty="0">
                <a:solidFill>
                  <a:srgbClr val="1E4494"/>
                </a:solidFill>
                <a:ea typeface="Verdana" panose="020B0604030504040204" pitchFamily="34" charset="0"/>
                <a:cs typeface="Verdana" panose="020B0604030504040204" pitchFamily="34" charset="0"/>
              </a:rPr>
              <a:t> are trout, seabass, seabream, tuna, oysters</a:t>
            </a:r>
          </a:p>
          <a:p>
            <a:pPr marL="285750" indent="-285750">
              <a:spcBef>
                <a:spcPts val="600"/>
              </a:spcBef>
              <a:buClr>
                <a:srgbClr val="0050A0"/>
              </a:buClr>
              <a:defRPr/>
            </a:pPr>
            <a:endParaRPr lang="en-US" sz="2000" b="0" dirty="0">
              <a:solidFill>
                <a:srgbClr val="1E4494"/>
              </a:solidFill>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ED23D28D-31D5-3D45-A4C5-EE1C0C7356CB}"/>
              </a:ext>
            </a:extLst>
          </p:cNvPr>
          <p:cNvPicPr>
            <a:picLocks noChangeAspect="1"/>
          </p:cNvPicPr>
          <p:nvPr/>
        </p:nvPicPr>
        <p:blipFill>
          <a:blip r:embed="rId3"/>
          <a:stretch>
            <a:fillRect/>
          </a:stretch>
        </p:blipFill>
        <p:spPr>
          <a:xfrm>
            <a:off x="204045" y="2593335"/>
            <a:ext cx="11908766" cy="3718452"/>
          </a:xfrm>
          <a:prstGeom prst="rect">
            <a:avLst/>
          </a:prstGeom>
        </p:spPr>
      </p:pic>
    </p:spTree>
    <p:extLst>
      <p:ext uri="{BB962C8B-B14F-4D97-AF65-F5344CB8AC3E}">
        <p14:creationId xmlns:p14="http://schemas.microsoft.com/office/powerpoint/2010/main" val="16533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8964" y="620714"/>
            <a:ext cx="11012486" cy="865186"/>
          </a:xfrm>
        </p:spPr>
        <p:txBody>
          <a:bodyPr vert="horz" lIns="0" tIns="0" rIns="0" bIns="0" rtlCol="0" anchor="t" anchorCtr="0">
            <a:normAutofit/>
          </a:bodyPr>
          <a:lstStyle/>
          <a:p>
            <a:r>
              <a:rPr lang="en-GB" dirty="0"/>
              <a:t>Main results - Marine fish sector 2022</a:t>
            </a:r>
          </a:p>
        </p:txBody>
      </p:sp>
      <p:sp>
        <p:nvSpPr>
          <p:cNvPr id="8" name="Textfeld 7"/>
          <p:cNvSpPr txBox="1"/>
          <p:nvPr/>
        </p:nvSpPr>
        <p:spPr>
          <a:xfrm>
            <a:off x="588964" y="1635125"/>
            <a:ext cx="5358535" cy="4675187"/>
          </a:xfrm>
          <a:prstGeom prst="rect">
            <a:avLst/>
          </a:prstGeom>
        </p:spPr>
        <p:txBody>
          <a:bodyPr vert="horz" lIns="0" tIns="0" rIns="0" bIns="0" rtlCol="0">
            <a:normAutofit lnSpcReduction="10000"/>
          </a:bodyPr>
          <a:lstStyle/>
          <a:p>
            <a:pPr marL="361950" indent="-361950">
              <a:lnSpc>
                <a:spcPct val="90000"/>
              </a:lnSpc>
              <a:spcBef>
                <a:spcPts val="1000"/>
              </a:spcBef>
              <a:buFont typeface="Arial" panose="020B0604020202020204" pitchFamily="34" charset="0"/>
              <a:buChar char="•"/>
            </a:pPr>
            <a:r>
              <a:rPr lang="en-GB" sz="2200" spc="60" baseline="0" dirty="0"/>
              <a:t>Marine aquaculture cover 48% of the production in terms of value and 25% of the weight</a:t>
            </a:r>
          </a:p>
          <a:p>
            <a:pPr marL="361950" indent="-361950">
              <a:lnSpc>
                <a:spcPct val="90000"/>
              </a:lnSpc>
              <a:spcBef>
                <a:spcPts val="1000"/>
              </a:spcBef>
              <a:buFont typeface="Arial" panose="020B0604020202020204" pitchFamily="34" charset="0"/>
              <a:buChar char="•"/>
            </a:pPr>
            <a:endParaRPr lang="en-GB" sz="2200" spc="60" dirty="0"/>
          </a:p>
          <a:p>
            <a:pPr marL="361950" indent="-361950">
              <a:lnSpc>
                <a:spcPct val="90000"/>
              </a:lnSpc>
              <a:spcBef>
                <a:spcPts val="1000"/>
              </a:spcBef>
              <a:buFont typeface="Arial" panose="020B0604020202020204" pitchFamily="34" charset="0"/>
              <a:buChar char="•"/>
            </a:pPr>
            <a:r>
              <a:rPr lang="en-GB" sz="2200" spc="60" dirty="0"/>
              <a:t>F</a:t>
            </a:r>
            <a:r>
              <a:rPr lang="en-GB" sz="2200" spc="60" baseline="0" dirty="0"/>
              <a:t>ew species - high specialisation. The sector is capital intensive and have large enterprises.  </a:t>
            </a:r>
          </a:p>
          <a:p>
            <a:pPr marL="361950" indent="-361950">
              <a:lnSpc>
                <a:spcPct val="90000"/>
              </a:lnSpc>
              <a:spcBef>
                <a:spcPts val="1000"/>
              </a:spcBef>
              <a:buFont typeface="Arial" panose="020B0604020202020204" pitchFamily="34" charset="0"/>
              <a:buChar char="•"/>
            </a:pPr>
            <a:endParaRPr lang="en-GB" sz="2200" spc="60" baseline="0" dirty="0"/>
          </a:p>
          <a:p>
            <a:pPr marL="361950" indent="-361950">
              <a:lnSpc>
                <a:spcPct val="90000"/>
              </a:lnSpc>
              <a:spcBef>
                <a:spcPts val="1000"/>
              </a:spcBef>
              <a:buFont typeface="Arial" panose="020B0604020202020204" pitchFamily="34" charset="0"/>
              <a:buChar char="•"/>
            </a:pPr>
            <a:r>
              <a:rPr lang="en-GB" sz="2200" spc="60" baseline="0" dirty="0"/>
              <a:t>The largest producer is Greece (seabass/seabream)</a:t>
            </a:r>
          </a:p>
          <a:p>
            <a:pPr marL="361950" indent="-361950">
              <a:lnSpc>
                <a:spcPct val="90000"/>
              </a:lnSpc>
              <a:spcBef>
                <a:spcPts val="1000"/>
              </a:spcBef>
              <a:buFont typeface="Arial" panose="020B0604020202020204" pitchFamily="34" charset="0"/>
              <a:buChar char="•"/>
            </a:pPr>
            <a:endParaRPr lang="en-GB" sz="2200" spc="60" baseline="0" dirty="0"/>
          </a:p>
          <a:p>
            <a:pPr marL="361950" indent="-361950">
              <a:lnSpc>
                <a:spcPct val="90000"/>
              </a:lnSpc>
              <a:spcBef>
                <a:spcPts val="1000"/>
              </a:spcBef>
              <a:buFont typeface="Arial" panose="020B0604020202020204" pitchFamily="34" charset="0"/>
              <a:buChar char="•"/>
            </a:pPr>
            <a:r>
              <a:rPr lang="en-GB" sz="2200" spc="60" baseline="0" dirty="0"/>
              <a:t>It employs around 9,000 persons in 500 enterprises</a:t>
            </a:r>
          </a:p>
        </p:txBody>
      </p:sp>
      <p:pic>
        <p:nvPicPr>
          <p:cNvPr id="4" name="Picture 3">
            <a:extLst>
              <a:ext uri="{FF2B5EF4-FFF2-40B4-BE49-F238E27FC236}">
                <a16:creationId xmlns:a16="http://schemas.microsoft.com/office/drawing/2014/main" id="{2DCE1A52-6252-F6BF-8466-D03EA39715FA}"/>
              </a:ext>
            </a:extLst>
          </p:cNvPr>
          <p:cNvPicPr>
            <a:picLocks noChangeAspect="1"/>
          </p:cNvPicPr>
          <p:nvPr/>
        </p:nvPicPr>
        <p:blipFill>
          <a:blip r:embed="rId3"/>
          <a:stretch>
            <a:fillRect/>
          </a:stretch>
        </p:blipFill>
        <p:spPr>
          <a:xfrm>
            <a:off x="6244502" y="2318760"/>
            <a:ext cx="5356948" cy="3307916"/>
          </a:xfrm>
          <a:prstGeom prst="rect">
            <a:avLst/>
          </a:prstGeom>
          <a:noFill/>
        </p:spPr>
      </p:pic>
      <p:sp>
        <p:nvSpPr>
          <p:cNvPr id="13" name="Date Placeholder 4">
            <a:extLst>
              <a:ext uri="{FF2B5EF4-FFF2-40B4-BE49-F238E27FC236}">
                <a16:creationId xmlns:a16="http://schemas.microsoft.com/office/drawing/2014/main" id="{9AF5C81E-B3D1-EDF9-9737-21E87C4201CB}"/>
              </a:ext>
            </a:extLst>
          </p:cNvPr>
          <p:cNvSpPr>
            <a:spLocks noGrp="1"/>
          </p:cNvSpPr>
          <p:nvPr>
            <p:ph type="dt" sz="half" idx="10"/>
          </p:nvPr>
        </p:nvSpPr>
        <p:spPr>
          <a:xfrm>
            <a:off x="10329111" y="85745"/>
            <a:ext cx="814976" cy="176797"/>
          </a:xfrm>
        </p:spPr>
        <p:txBody>
          <a:bodyPr vert="horz" lIns="0" tIns="0" rIns="0" bIns="0" rtlCol="0" anchor="b" anchorCtr="0">
            <a:normAutofit/>
          </a:bodyPr>
          <a:lstStyle/>
          <a:p>
            <a:pPr>
              <a:spcAft>
                <a:spcPts val="600"/>
              </a:spcAft>
            </a:pPr>
            <a:fld id="{EE4FFEAA-BA47-4F55-BB2A-ABDD4DBF5CDE}" type="datetime1">
              <a:rPr lang="en-GB" smtClean="0"/>
              <a:pPr>
                <a:spcAft>
                  <a:spcPts val="600"/>
                </a:spcAft>
              </a:pPr>
              <a:t>29/05/2025</a:t>
            </a:fld>
            <a:endParaRPr lang="en-GB"/>
          </a:p>
        </p:txBody>
      </p:sp>
      <p:sp>
        <p:nvSpPr>
          <p:cNvPr id="15" name="Slide Number Placeholder 5">
            <a:extLst>
              <a:ext uri="{FF2B5EF4-FFF2-40B4-BE49-F238E27FC236}">
                <a16:creationId xmlns:a16="http://schemas.microsoft.com/office/drawing/2014/main" id="{6F9E7754-50EC-36E8-4BDE-B3F11D78945A}"/>
              </a:ext>
            </a:extLst>
          </p:cNvPr>
          <p:cNvSpPr>
            <a:spLocks noGrp="1"/>
          </p:cNvSpPr>
          <p:nvPr>
            <p:ph type="sldNum" sz="quarter" idx="12"/>
          </p:nvPr>
        </p:nvSpPr>
        <p:spPr>
          <a:xfrm>
            <a:off x="11219691" y="85745"/>
            <a:ext cx="381759" cy="176797"/>
          </a:xfrm>
        </p:spPr>
        <p:txBody>
          <a:bodyPr vert="horz" lIns="0" tIns="0" rIns="0" bIns="0" rtlCol="0" anchor="b" anchorCtr="0">
            <a:normAutofit/>
          </a:bodyPr>
          <a:lstStyle/>
          <a:p>
            <a:pPr>
              <a:spcAft>
                <a:spcPts val="600"/>
              </a:spcAft>
            </a:pPr>
            <a:fld id="{091A926C-488A-4E3E-9C21-57CAA120E114}" type="slidenum">
              <a:rPr lang="en-GB" smtClean="0"/>
              <a:pPr>
                <a:spcAft>
                  <a:spcPts val="600"/>
                </a:spcAft>
              </a:pPr>
              <a:t>8</a:t>
            </a:fld>
            <a:endParaRPr lang="en-GB"/>
          </a:p>
        </p:txBody>
      </p:sp>
    </p:spTree>
    <p:extLst>
      <p:ext uri="{BB962C8B-B14F-4D97-AF65-F5344CB8AC3E}">
        <p14:creationId xmlns:p14="http://schemas.microsoft.com/office/powerpoint/2010/main" val="61781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9C98F8-E01A-B786-917B-2BE09FCC81B1}"/>
              </a:ext>
            </a:extLst>
          </p:cNvPr>
          <p:cNvPicPr>
            <a:picLocks noChangeAspect="1"/>
          </p:cNvPicPr>
          <p:nvPr/>
        </p:nvPicPr>
        <p:blipFill>
          <a:blip r:embed="rId3"/>
          <a:stretch>
            <a:fillRect/>
          </a:stretch>
        </p:blipFill>
        <p:spPr>
          <a:xfrm>
            <a:off x="6243639" y="1962150"/>
            <a:ext cx="5882998" cy="3691582"/>
          </a:xfrm>
          <a:prstGeom prst="rect">
            <a:avLst/>
          </a:prstGeom>
          <a:noFill/>
        </p:spPr>
      </p:pic>
      <p:sp>
        <p:nvSpPr>
          <p:cNvPr id="2" name="Titel 1"/>
          <p:cNvSpPr>
            <a:spLocks noGrp="1"/>
          </p:cNvSpPr>
          <p:nvPr>
            <p:ph type="title"/>
          </p:nvPr>
        </p:nvSpPr>
        <p:spPr>
          <a:xfrm>
            <a:off x="588964" y="620714"/>
            <a:ext cx="11012486" cy="865186"/>
          </a:xfrm>
        </p:spPr>
        <p:txBody>
          <a:bodyPr vert="horz" lIns="0" tIns="0" rIns="0" bIns="0" rtlCol="0" anchor="t" anchorCtr="0">
            <a:normAutofit/>
          </a:bodyPr>
          <a:lstStyle/>
          <a:p>
            <a:r>
              <a:rPr lang="en-GB"/>
              <a:t>Main results - Shellfish sector 2022</a:t>
            </a:r>
          </a:p>
        </p:txBody>
      </p:sp>
      <p:sp>
        <p:nvSpPr>
          <p:cNvPr id="8" name="Textfeld 7"/>
          <p:cNvSpPr txBox="1"/>
          <p:nvPr/>
        </p:nvSpPr>
        <p:spPr>
          <a:xfrm>
            <a:off x="588964" y="1320800"/>
            <a:ext cx="5507036" cy="4675188"/>
          </a:xfrm>
          <a:prstGeom prst="rect">
            <a:avLst/>
          </a:prstGeom>
        </p:spPr>
        <p:txBody>
          <a:bodyPr vert="horz" lIns="0" tIns="0" rIns="0" bIns="0" rtlCol="0">
            <a:normAutofit fontScale="70000" lnSpcReduction="20000"/>
          </a:bodyPr>
          <a:lstStyle/>
          <a:p>
            <a:pPr marL="361950" indent="-361950">
              <a:lnSpc>
                <a:spcPct val="90000"/>
              </a:lnSpc>
              <a:spcBef>
                <a:spcPts val="1000"/>
              </a:spcBef>
              <a:buFont typeface="Arial" panose="020B0604020202020204" pitchFamily="34" charset="0"/>
              <a:buChar char="•"/>
            </a:pPr>
            <a:endParaRPr lang="en-GB" sz="1500" spc="60" dirty="0"/>
          </a:p>
          <a:p>
            <a:pPr marL="361950" indent="-361950">
              <a:lnSpc>
                <a:spcPct val="90000"/>
              </a:lnSpc>
              <a:spcBef>
                <a:spcPts val="1000"/>
              </a:spcBef>
              <a:buFont typeface="Arial" panose="020B0604020202020204" pitchFamily="34" charset="0"/>
              <a:buChar char="•"/>
            </a:pPr>
            <a:r>
              <a:rPr lang="en-GB" sz="2800" spc="60" dirty="0"/>
              <a:t>Shellfish cover 28% in value and 48% in volume.</a:t>
            </a:r>
          </a:p>
          <a:p>
            <a:pPr marL="361950" indent="-361950">
              <a:lnSpc>
                <a:spcPct val="90000"/>
              </a:lnSpc>
              <a:spcBef>
                <a:spcPts val="1000"/>
              </a:spcBef>
              <a:buFont typeface="Arial" panose="020B0604020202020204" pitchFamily="34" charset="0"/>
              <a:buChar char="•"/>
            </a:pPr>
            <a:endParaRPr lang="en-GB" sz="2800" spc="60" dirty="0"/>
          </a:p>
          <a:p>
            <a:pPr marL="361950" indent="-361950">
              <a:lnSpc>
                <a:spcPct val="90000"/>
              </a:lnSpc>
              <a:spcBef>
                <a:spcPts val="1000"/>
              </a:spcBef>
              <a:buFont typeface="Arial" panose="020B0604020202020204" pitchFamily="34" charset="0"/>
              <a:buChar char="•"/>
            </a:pPr>
            <a:r>
              <a:rPr lang="en-GB" sz="2800" spc="60" dirty="0"/>
              <a:t>Main producers are Spain, France, Portugal and Italy</a:t>
            </a:r>
          </a:p>
          <a:p>
            <a:pPr marL="361950" indent="-361950">
              <a:lnSpc>
                <a:spcPct val="90000"/>
              </a:lnSpc>
              <a:spcBef>
                <a:spcPts val="1000"/>
              </a:spcBef>
              <a:buFont typeface="Arial" panose="020B0604020202020204" pitchFamily="34" charset="0"/>
              <a:buChar char="•"/>
            </a:pPr>
            <a:endParaRPr lang="en-GB" sz="2800" spc="60" dirty="0"/>
          </a:p>
          <a:p>
            <a:pPr marL="361950" indent="-361950">
              <a:lnSpc>
                <a:spcPct val="90000"/>
              </a:lnSpc>
              <a:spcBef>
                <a:spcPts val="1000"/>
              </a:spcBef>
              <a:buFont typeface="Arial" panose="020B0604020202020204" pitchFamily="34" charset="0"/>
              <a:buChar char="•"/>
            </a:pPr>
            <a:r>
              <a:rPr lang="en-GB" sz="2800" spc="60" dirty="0"/>
              <a:t>Species are Oysters, Mediterranean- and Blue-mussels and Clams</a:t>
            </a:r>
          </a:p>
          <a:p>
            <a:pPr marL="361950" indent="-361950">
              <a:lnSpc>
                <a:spcPct val="90000"/>
              </a:lnSpc>
              <a:spcBef>
                <a:spcPts val="1000"/>
              </a:spcBef>
              <a:buFont typeface="Arial" panose="020B0604020202020204" pitchFamily="34" charset="0"/>
              <a:buChar char="•"/>
            </a:pPr>
            <a:endParaRPr lang="en-GB" sz="2800" spc="60" dirty="0"/>
          </a:p>
          <a:p>
            <a:pPr marL="361950" indent="-361950">
              <a:lnSpc>
                <a:spcPct val="90000"/>
              </a:lnSpc>
              <a:spcBef>
                <a:spcPts val="1000"/>
              </a:spcBef>
              <a:buFont typeface="Arial" panose="020B0604020202020204" pitchFamily="34" charset="0"/>
              <a:buChar char="•"/>
            </a:pPr>
            <a:r>
              <a:rPr lang="en-GB" sz="2800" spc="60" dirty="0"/>
              <a:t>Dominated by small scale family-owned enterprises</a:t>
            </a:r>
          </a:p>
          <a:p>
            <a:pPr marL="361950" indent="-361950">
              <a:lnSpc>
                <a:spcPct val="90000"/>
              </a:lnSpc>
              <a:spcBef>
                <a:spcPts val="1000"/>
              </a:spcBef>
              <a:buFont typeface="Arial" panose="020B0604020202020204" pitchFamily="34" charset="0"/>
              <a:buChar char="•"/>
            </a:pPr>
            <a:endParaRPr lang="en-GB" sz="2800" spc="60" dirty="0"/>
          </a:p>
          <a:p>
            <a:pPr>
              <a:lnSpc>
                <a:spcPct val="90000"/>
              </a:lnSpc>
              <a:spcBef>
                <a:spcPts val="1000"/>
              </a:spcBef>
            </a:pPr>
            <a:r>
              <a:rPr lang="en-GB" sz="2800" spc="60" dirty="0"/>
              <a:t>The shellfish sector is important in terms of employment covering 38,000 persons, distributed on 6,500 enterprises</a:t>
            </a:r>
          </a:p>
        </p:txBody>
      </p:sp>
      <p:sp>
        <p:nvSpPr>
          <p:cNvPr id="13" name="Date Placeholder 4">
            <a:extLst>
              <a:ext uri="{FF2B5EF4-FFF2-40B4-BE49-F238E27FC236}">
                <a16:creationId xmlns:a16="http://schemas.microsoft.com/office/drawing/2014/main" id="{6AF09496-7A3F-CFFB-D258-D265FC19B269}"/>
              </a:ext>
            </a:extLst>
          </p:cNvPr>
          <p:cNvSpPr>
            <a:spLocks noGrp="1"/>
          </p:cNvSpPr>
          <p:nvPr>
            <p:ph type="dt" sz="half" idx="10"/>
          </p:nvPr>
        </p:nvSpPr>
        <p:spPr>
          <a:xfrm>
            <a:off x="10329111" y="85745"/>
            <a:ext cx="814976" cy="176797"/>
          </a:xfrm>
        </p:spPr>
        <p:txBody>
          <a:bodyPr vert="horz" lIns="0" tIns="0" rIns="0" bIns="0" rtlCol="0" anchor="b" anchorCtr="0">
            <a:normAutofit/>
          </a:bodyPr>
          <a:lstStyle/>
          <a:p>
            <a:pPr>
              <a:spcAft>
                <a:spcPts val="600"/>
              </a:spcAft>
            </a:pPr>
            <a:fld id="{EE4FFEAA-BA47-4F55-BB2A-ABDD4DBF5CDE}" type="datetime1">
              <a:rPr lang="en-GB" smtClean="0"/>
              <a:pPr>
                <a:spcAft>
                  <a:spcPts val="600"/>
                </a:spcAft>
              </a:pPr>
              <a:t>29/05/2025</a:t>
            </a:fld>
            <a:endParaRPr lang="en-GB"/>
          </a:p>
        </p:txBody>
      </p:sp>
      <p:sp>
        <p:nvSpPr>
          <p:cNvPr id="15" name="Slide Number Placeholder 5">
            <a:extLst>
              <a:ext uri="{FF2B5EF4-FFF2-40B4-BE49-F238E27FC236}">
                <a16:creationId xmlns:a16="http://schemas.microsoft.com/office/drawing/2014/main" id="{174D07DA-6B98-FEB3-5808-19B56D1EA357}"/>
              </a:ext>
            </a:extLst>
          </p:cNvPr>
          <p:cNvSpPr>
            <a:spLocks noGrp="1"/>
          </p:cNvSpPr>
          <p:nvPr>
            <p:ph type="sldNum" sz="quarter" idx="12"/>
          </p:nvPr>
        </p:nvSpPr>
        <p:spPr>
          <a:xfrm>
            <a:off x="11219691" y="85745"/>
            <a:ext cx="381759" cy="176797"/>
          </a:xfrm>
        </p:spPr>
        <p:txBody>
          <a:bodyPr vert="horz" lIns="0" tIns="0" rIns="0" bIns="0" rtlCol="0" anchor="b" anchorCtr="0">
            <a:normAutofit/>
          </a:bodyPr>
          <a:lstStyle/>
          <a:p>
            <a:pPr>
              <a:spcAft>
                <a:spcPts val="600"/>
              </a:spcAft>
            </a:pPr>
            <a:fld id="{091A926C-488A-4E3E-9C21-57CAA120E114}" type="slidenum">
              <a:rPr lang="en-GB" smtClean="0"/>
              <a:pPr>
                <a:spcAft>
                  <a:spcPts val="600"/>
                </a:spcAft>
              </a:pPr>
              <a:t>9</a:t>
            </a:fld>
            <a:endParaRPr lang="en-GB"/>
          </a:p>
        </p:txBody>
      </p:sp>
    </p:spTree>
    <p:extLst>
      <p:ext uri="{BB962C8B-B14F-4D97-AF65-F5344CB8AC3E}">
        <p14:creationId xmlns:p14="http://schemas.microsoft.com/office/powerpoint/2010/main" val="3748930635"/>
      </p:ext>
    </p:extLst>
  </p:cSld>
  <p:clrMapOvr>
    <a:masterClrMapping/>
  </p:clrMapOvr>
</p:sld>
</file>

<file path=ppt/theme/theme1.xml><?xml version="1.0" encoding="utf-8"?>
<a:theme xmlns:a="http://schemas.openxmlformats.org/drawingml/2006/main" name="Brugerdefineret design">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BBC4C104-08D1-48E4-B555-304674CA3A70}" vid="{B06BF32A-D246-4A7E-93D3-EE23D73D28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2C9ACDEA16A541BD4EADE0B7724EC1" ma:contentTypeVersion="18" ma:contentTypeDescription="Create a new document." ma:contentTypeScope="" ma:versionID="d7b13f36ca7bdb36010c6e659b433575">
  <xsd:schema xmlns:xsd="http://www.w3.org/2001/XMLSchema" xmlns:xs="http://www.w3.org/2001/XMLSchema" xmlns:p="http://schemas.microsoft.com/office/2006/metadata/properties" xmlns:ns2="0a696529-0f72-48e4-b036-bce29b55c904" xmlns:ns3="f894a7f0-1331-4600-a3be-94d01ccb6ac0" targetNamespace="http://schemas.microsoft.com/office/2006/metadata/properties" ma:root="true" ma:fieldsID="52516a6f175374741b3dc8e3888e8b77" ns2:_="" ns3:_="">
    <xsd:import namespace="0a696529-0f72-48e4-b036-bce29b55c904"/>
    <xsd:import namespace="f894a7f0-1331-4600-a3be-94d01ccb6a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696529-0f72-48e4-b036-bce29b55c9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b8c353-3ab4-4110-803d-4eda959e43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94a7f0-1331-4600-a3be-94d01ccb6ac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51bd241-1dcc-48c4-b671-c7e73fbddb47}" ma:internalName="TaxCatchAll" ma:showField="CatchAllData" ma:web="f894a7f0-1331-4600-a3be-94d01ccb6ac0">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696529-0f72-48e4-b036-bce29b55c904">
      <Terms xmlns="http://schemas.microsoft.com/office/infopath/2007/PartnerControls"/>
    </lcf76f155ced4ddcb4097134ff3c332f>
    <TaxCatchAll xmlns="f894a7f0-1331-4600-a3be-94d01ccb6ac0" xsi:nil="true"/>
  </documentManagement>
</p:properties>
</file>

<file path=customXml/itemProps1.xml><?xml version="1.0" encoding="utf-8"?>
<ds:datastoreItem xmlns:ds="http://schemas.openxmlformats.org/officeDocument/2006/customXml" ds:itemID="{720D65ED-363F-4C86-BC6E-BC2D9E2E1D49}"/>
</file>

<file path=customXml/itemProps2.xml><?xml version="1.0" encoding="utf-8"?>
<ds:datastoreItem xmlns:ds="http://schemas.openxmlformats.org/officeDocument/2006/customXml" ds:itemID="{9F634820-8544-4407-A254-6AF28A893EDF}"/>
</file>

<file path=customXml/itemProps3.xml><?xml version="1.0" encoding="utf-8"?>
<ds:datastoreItem xmlns:ds="http://schemas.openxmlformats.org/officeDocument/2006/customXml" ds:itemID="{BA5C6BE7-AAD2-44D8-B8C9-6DADA385A0FC}"/>
</file>

<file path=docProps/app.xml><?xml version="1.0" encoding="utf-8"?>
<Properties xmlns="http://schemas.openxmlformats.org/officeDocument/2006/extended-properties" xmlns:vt="http://schemas.openxmlformats.org/officeDocument/2006/docPropsVTypes">
  <Template>blank</Template>
  <TotalTime>624</TotalTime>
  <Words>1834</Words>
  <Application>Microsoft Office PowerPoint</Application>
  <PresentationFormat>Widescreen</PresentationFormat>
  <Paragraphs>334</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Constantia</vt:lpstr>
      <vt:lpstr>Microsoft New Tai Lue</vt:lpstr>
      <vt:lpstr>Segoe UI </vt:lpstr>
      <vt:lpstr>Times New Roman</vt:lpstr>
      <vt:lpstr>Verdana</vt:lpstr>
      <vt:lpstr>Wingdings</vt:lpstr>
      <vt:lpstr>Brugerdefineret design</vt:lpstr>
      <vt:lpstr>PowerPoint Presentation</vt:lpstr>
      <vt:lpstr>Outline of presentation</vt:lpstr>
      <vt:lpstr>The aim of the data collection under EMFF and EMFAF</vt:lpstr>
      <vt:lpstr>Background</vt:lpstr>
      <vt:lpstr>Contents of the report</vt:lpstr>
      <vt:lpstr>The EU aquaculture sector in numbers (2022)</vt:lpstr>
      <vt:lpstr>Main species by weight and value (2022)</vt:lpstr>
      <vt:lpstr>Main results - Marine fish sector 2022</vt:lpstr>
      <vt:lpstr>Main results - Shellfish sector 2022</vt:lpstr>
      <vt:lpstr>Main results - Freshwater fish sector 2022</vt:lpstr>
      <vt:lpstr>PowerPoint Presentation</vt:lpstr>
      <vt:lpstr>PowerPoint Presentation</vt:lpstr>
      <vt:lpstr>PowerPoint Presentation</vt:lpstr>
      <vt:lpstr>PowerPoint Presentation</vt:lpstr>
      <vt:lpstr>Special Topics – Economic indicators </vt:lpstr>
      <vt:lpstr>PowerPoint Presentation</vt:lpstr>
      <vt:lpstr> Special Topics – Economic indicators The Aquaculture Performance Indicators (API)</vt:lpstr>
      <vt:lpstr>Special Topics – Economic indicators A positive correlation between all three pillars of sustainability</vt:lpstr>
      <vt:lpstr>PowerPoint Presentation</vt:lpstr>
      <vt:lpstr>Conclusions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Rasmus Nielsen</dc:creator>
  <cp:lastModifiedBy>Test Name</cp:lastModifiedBy>
  <cp:revision>17</cp:revision>
  <dcterms:created xsi:type="dcterms:W3CDTF">2022-03-03T13:13:57Z</dcterms:created>
  <dcterms:modified xsi:type="dcterms:W3CDTF">2025-05-29T12:11:48Z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SD_DocumentLanguage">
    <vt:lpwstr>da-DK</vt:lpwstr>
  </property>
  <property fmtid="{D5CDD505-2E9C-101B-9397-08002B2CF9AE}" pid="4" name="ContentTypeId">
    <vt:lpwstr>0x010100A32C9ACDEA16A541BD4EADE0B7724EC1</vt:lpwstr>
  </property>
</Properties>
</file>